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1"/>
  </p:notesMasterIdLst>
  <p:sldIdLst>
    <p:sldId id="256" r:id="rId2"/>
    <p:sldId id="386" r:id="rId3"/>
    <p:sldId id="377" r:id="rId4"/>
    <p:sldId id="303" r:id="rId5"/>
    <p:sldId id="371" r:id="rId6"/>
    <p:sldId id="274" r:id="rId7"/>
    <p:sldId id="259" r:id="rId8"/>
    <p:sldId id="267" r:id="rId9"/>
    <p:sldId id="350" r:id="rId10"/>
    <p:sldId id="387" r:id="rId11"/>
    <p:sldId id="362" r:id="rId12"/>
    <p:sldId id="351" r:id="rId13"/>
    <p:sldId id="363" r:id="rId14"/>
    <p:sldId id="352" r:id="rId15"/>
    <p:sldId id="364" r:id="rId16"/>
    <p:sldId id="360" r:id="rId17"/>
    <p:sldId id="365" r:id="rId18"/>
    <p:sldId id="313" r:id="rId19"/>
    <p:sldId id="314" r:id="rId20"/>
    <p:sldId id="353" r:id="rId21"/>
    <p:sldId id="366" r:id="rId22"/>
    <p:sldId id="310" r:id="rId23"/>
    <p:sldId id="311" r:id="rId24"/>
    <p:sldId id="306" r:id="rId25"/>
    <p:sldId id="307" r:id="rId26"/>
    <p:sldId id="388" r:id="rId27"/>
    <p:sldId id="355" r:id="rId28"/>
    <p:sldId id="384" r:id="rId29"/>
    <p:sldId id="367" r:id="rId30"/>
    <p:sldId id="375" r:id="rId31"/>
    <p:sldId id="374" r:id="rId32"/>
    <p:sldId id="383" r:id="rId33"/>
    <p:sldId id="382" r:id="rId34"/>
    <p:sldId id="379" r:id="rId35"/>
    <p:sldId id="378" r:id="rId36"/>
    <p:sldId id="370" r:id="rId37"/>
    <p:sldId id="373" r:id="rId38"/>
    <p:sldId id="381" r:id="rId39"/>
    <p:sldId id="385"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FF"/>
    <a:srgbClr val="FFFF99"/>
    <a:srgbClr val="663300"/>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4660"/>
  </p:normalViewPr>
  <p:slideViewPr>
    <p:cSldViewPr>
      <p:cViewPr varScale="1">
        <p:scale>
          <a:sx n="47" d="100"/>
          <a:sy n="47" d="100"/>
        </p:scale>
        <p:origin x="-61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F71DF8C0-2782-4F4A-B2C5-9CACF27B046A}" type="datetimeFigureOut">
              <a:rPr lang="en-US"/>
              <a:pPr>
                <a:defRPr/>
              </a:pPr>
              <a:t>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440D8726-033E-4457-B860-0B27BC10BEF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Privatization process that has been announced in 2007. To entice investors: property in the center of the city in exchange of new, modern and </a:t>
            </a:r>
            <a:r>
              <a:rPr lang="en-US" u="sng" smtClean="0"/>
              <a:t>modernly operated </a:t>
            </a:r>
            <a:r>
              <a:rPr lang="en-US" smtClean="0"/>
              <a:t>hospitals. The simpliciy of the plan was attractive and theoretically it resolved several headaches with one deal. Georgia would receive modern hospitals, in buildings that were designed and constructed to be hospital, and they would be managed by international companies experienced at treating healthcare as an industry, not a state subsidy. Especially those buildings that are in downtown. </a:t>
            </a:r>
          </a:p>
          <a:p>
            <a:pPr>
              <a:spcBef>
                <a:spcPct val="0"/>
              </a:spcBef>
            </a:pPr>
            <a:r>
              <a:rPr lang="en-US" smtClean="0"/>
              <a:t>The privatization process slowed down dramatically, because of the financial crisis (Sandro thinks that this is positive as only investors that are still interested are those who want to invest in healthcare, not those who are looking to turn a fast profit in real estate development).  </a:t>
            </a:r>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028810-B0D0-46C1-8D5A-DAD6D36E9227}" type="slidenum">
              <a:rPr lang="en-US"/>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effectLst>
                  <a:outerShdw blurRad="38100" dist="38100" dir="2700000" algn="tl">
                    <a:srgbClr val="000000">
                      <a:alpha val="43137"/>
                    </a:srgbClr>
                  </a:outerShdw>
                </a:effectLst>
              </a:rPr>
              <a:t>Accidental entrepreneurs (physical entity) with the trend to diversify the income, including insurance companies. </a:t>
            </a:r>
          </a:p>
          <a:p>
            <a:pPr fontAlgn="auto">
              <a:spcBef>
                <a:spcPts val="0"/>
              </a:spcBef>
              <a:spcAft>
                <a:spcPts val="0"/>
              </a:spcAft>
              <a:defRPr/>
            </a:pPr>
            <a:r>
              <a:rPr lang="en-US" dirty="0" smtClean="0">
                <a:effectLst>
                  <a:outerShdw blurRad="38100" dist="38100" dir="2700000" algn="tl">
                    <a:srgbClr val="000000">
                      <a:alpha val="43137"/>
                    </a:srgbClr>
                  </a:outerShdw>
                </a:effectLst>
              </a:rPr>
              <a:t>Privatization process</a:t>
            </a:r>
          </a:p>
          <a:p>
            <a:pPr fontAlgn="auto">
              <a:spcBef>
                <a:spcPts val="0"/>
              </a:spcBef>
              <a:spcAft>
                <a:spcPts val="0"/>
              </a:spcAft>
              <a:defRPr/>
            </a:pPr>
            <a:r>
              <a:rPr lang="en-US" dirty="0" smtClean="0">
                <a:effectLst>
                  <a:outerShdw blurRad="38100" dist="38100" dir="2700000" algn="tl">
                    <a:srgbClr val="000000">
                      <a:alpha val="43137"/>
                    </a:srgbClr>
                  </a:outerShdw>
                </a:effectLst>
              </a:rPr>
              <a:t>Donors’ support over years, training facilities establishes in regions </a:t>
            </a:r>
            <a:endParaRPr lang="en-US" dirty="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44A2AE-3115-4A20-8278-60E8C4A769DA}" type="slidenum">
              <a:rPr lang="en-US"/>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 real terms – 2 124 teams should be re-trained, out of which 370 teams is a target for WB project</a:t>
            </a:r>
          </a:p>
          <a:p>
            <a:pPr>
              <a:spcBef>
                <a:spcPct val="0"/>
              </a:spcBef>
            </a:pPr>
            <a:r>
              <a:rPr lang="en-US" smtClean="0"/>
              <a:t>About clinical guidelines and protocols – 625 doctors will be trained (29% of the whole need of the country), around 40 % left uncovered</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14A322-9B2F-42BB-9B10-1DAEA4D726CB}" type="slidenum">
              <a:rPr lang="en-US"/>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F9C572D-88F5-4765-BF8B-99A5F8136D2A}" type="datetimeFigureOut">
              <a:rPr lang="en-US"/>
              <a:pPr>
                <a:defRPr/>
              </a:pPr>
              <a:t>2/1/2011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C3EADF-F0AD-4213-8B38-DB05955C439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D53D7DE-9845-4E9E-8B84-C48B56011E61}" type="datetimeFigureOut">
              <a:rPr lang="en-US"/>
              <a:pPr>
                <a:defRPr/>
              </a:pPr>
              <a:t>2/1/2011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CD93DC-1809-424F-98D8-47F6CC69DF6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419167-B871-4912-AF8E-F6559849D8FD}" type="datetimeFigureOut">
              <a:rPr lang="en-US"/>
              <a:pPr>
                <a:defRPr/>
              </a:pPr>
              <a:t>2/1/2011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270371-C490-4830-ABEC-C16CA58D1DE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6B4933-94BA-4CC8-95BE-D3F40FCD9133}" type="datetimeFigureOut">
              <a:rPr lang="en-US"/>
              <a:pPr>
                <a:defRPr/>
              </a:pPr>
              <a:t>2/1/2011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282D37-5C7D-4E74-926E-62B645CFD61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EAECBF-9E00-46CD-9377-7EEE85521B6C}" type="datetimeFigureOut">
              <a:rPr lang="en-US"/>
              <a:pPr>
                <a:defRPr/>
              </a:pPr>
              <a:t>2/1/2011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3059AD-AB5F-4728-BC58-AB3CB7F9D76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2C547E-40C2-4931-BEB7-F1FC970DADD6}" type="datetimeFigureOut">
              <a:rPr lang="en-US"/>
              <a:pPr>
                <a:defRPr/>
              </a:pPr>
              <a:t>2/1/2011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67AB7E-2B6A-4B92-A3C4-6E67F4557F1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D6032DB-033B-44C1-A876-DCE76EED5BD9}" type="datetimeFigureOut">
              <a:rPr lang="en-US"/>
              <a:pPr>
                <a:defRPr/>
              </a:pPr>
              <a:t>2/1/2011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C048D3-AC04-4977-91C7-EFA92104BCD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B14FF87-92BB-4E92-9C94-3196C197E3C1}" type="datetimeFigureOut">
              <a:rPr lang="en-US"/>
              <a:pPr>
                <a:defRPr/>
              </a:pPr>
              <a:t>2/1/2011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940119-C831-4DA1-9C8A-4CE62F16A96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528CE30-755D-40DC-B6DC-EE0C936A3C9B}" type="datetimeFigureOut">
              <a:rPr lang="en-US"/>
              <a:pPr>
                <a:defRPr/>
              </a:pPr>
              <a:t>2/1/2011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BF6F424-79CB-4D65-AD53-622CB4CBC21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E298ED-2FB0-4338-8191-7DFBE7E2174A}" type="datetimeFigureOut">
              <a:rPr lang="en-US"/>
              <a:pPr>
                <a:defRPr/>
              </a:pPr>
              <a:t>2/1/2011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FF01B3-BCBC-4664-9052-9E61318762F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11EFED-A563-4E40-881B-250CB3ED05D1}" type="datetimeFigureOut">
              <a:rPr lang="en-US"/>
              <a:pPr>
                <a:defRPr/>
              </a:pPr>
              <a:t>2/1/2011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6BC39F-CA40-4BFE-A522-07A9FCEB0F0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CC929EA-B557-4E57-A494-A956E8B428C5}" type="datetimeFigureOut">
              <a:rPr lang="en-US"/>
              <a:pPr>
                <a:defRPr/>
              </a:pPr>
              <a:t>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C263810-C543-4D33-A447-94583B0CFE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3.xml"/><Relationship Id="rId3" Type="http://schemas.openxmlformats.org/officeDocument/2006/relationships/oleObject" Target="../embeddings/oleObject1.bin"/><Relationship Id="rId7" Type="http://schemas.openxmlformats.org/officeDocument/2006/relationships/slide" Target="slide11.xml"/><Relationship Id="rId12" Type="http://schemas.openxmlformats.org/officeDocument/2006/relationships/slide" Target="slide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slide" Target="slide8.xml"/><Relationship Id="rId11" Type="http://schemas.openxmlformats.org/officeDocument/2006/relationships/slide" Target="slide7.xml"/><Relationship Id="rId5" Type="http://schemas.openxmlformats.org/officeDocument/2006/relationships/slide" Target="slide10.xml"/><Relationship Id="rId10" Type="http://schemas.openxmlformats.org/officeDocument/2006/relationships/slide" Target="slide5.xml"/><Relationship Id="rId4" Type="http://schemas.openxmlformats.org/officeDocument/2006/relationships/slide" Target="slide12.xml"/><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0"/>
            <a:ext cx="7772400" cy="1828800"/>
          </a:xfrm>
        </p:spPr>
        <p:txBody>
          <a:bodyPr rtlCol="0">
            <a:normAutofit fontScale="90000"/>
          </a:bodyPr>
          <a:lstStyle/>
          <a:p>
            <a:pPr eaLnBrk="1" fontAlgn="auto" hangingPunct="1">
              <a:spcAft>
                <a:spcPts val="0"/>
              </a:spcAft>
              <a:defRPr/>
            </a:pPr>
            <a:r>
              <a:rPr lang="ka-GE" sz="3200" dirty="0" smtClean="0"/>
              <a:t/>
            </a:r>
            <a:br>
              <a:rPr lang="ka-GE" sz="3200" dirty="0" smtClean="0"/>
            </a:br>
            <a:r>
              <a:rPr lang="ka-GE" sz="3200" dirty="0" smtClean="0"/>
              <a:t/>
            </a:r>
            <a:br>
              <a:rPr lang="ka-GE" sz="3200" dirty="0" smtClean="0"/>
            </a:br>
            <a:r>
              <a:rPr lang="ka-GE" sz="3200" dirty="0"/>
              <a:t/>
            </a:r>
            <a:br>
              <a:rPr lang="ka-GE" sz="3200" dirty="0"/>
            </a:br>
            <a:r>
              <a:rPr lang="en-US" sz="2700" b="1" dirty="0" smtClean="0">
                <a:latin typeface="Times New Roman" pitchFamily="18" charset="0"/>
                <a:cs typeface="Times New Roman" pitchFamily="18" charset="0"/>
              </a:rPr>
              <a:t>Georgia Health and Social Projects’ Implementation Centre</a:t>
            </a:r>
            <a:r>
              <a:rPr lang="ka-GE" sz="2700" b="1" dirty="0" smtClean="0"/>
              <a:t/>
            </a:r>
            <a:br>
              <a:rPr lang="ka-GE" sz="2700" b="1" dirty="0" smtClean="0"/>
            </a:br>
            <a:r>
              <a:rPr lang="ka-GE" sz="1800" b="1" dirty="0" smtClean="0"/>
              <a:t/>
            </a:r>
            <a:br>
              <a:rPr lang="ka-GE" sz="1800" b="1" dirty="0" smtClean="0"/>
            </a:br>
            <a:r>
              <a:rPr lang="en-US" sz="1800" b="1" dirty="0" smtClean="0">
                <a:latin typeface="AcadNusx" pitchFamily="2" charset="0"/>
              </a:rPr>
              <a:t>1 </a:t>
            </a:r>
            <a:r>
              <a:rPr lang="en-US" sz="1800" b="1" dirty="0" smtClean="0">
                <a:latin typeface="Times New Roman" pitchFamily="18" charset="0"/>
                <a:cs typeface="Times New Roman" pitchFamily="18" charset="0"/>
              </a:rPr>
              <a:t>February</a:t>
            </a:r>
            <a:r>
              <a:rPr lang="en-US" sz="1800" b="1" dirty="0" smtClean="0">
                <a:latin typeface="AcadNusx" pitchFamily="2" charset="0"/>
              </a:rPr>
              <a:t> 2011</a:t>
            </a:r>
            <a:r>
              <a:rPr lang="en-US" dirty="0" smtClean="0"/>
              <a:t/>
            </a:r>
            <a:br>
              <a:rPr lang="en-US" dirty="0" smtClean="0"/>
            </a:br>
            <a:endParaRPr lang="en-US" dirty="0"/>
          </a:p>
        </p:txBody>
      </p:sp>
      <p:pic>
        <p:nvPicPr>
          <p:cNvPr id="14338" name="Picture 1"/>
          <p:cNvPicPr>
            <a:picLocks noChangeAspect="1" noChangeArrowheads="1"/>
          </p:cNvPicPr>
          <p:nvPr/>
        </p:nvPicPr>
        <p:blipFill>
          <a:blip r:embed="rId2"/>
          <a:srcRect/>
          <a:stretch>
            <a:fillRect/>
          </a:stretch>
        </p:blipFill>
        <p:spPr bwMode="auto">
          <a:xfrm>
            <a:off x="2057400" y="3810000"/>
            <a:ext cx="990600" cy="685800"/>
          </a:xfrm>
          <a:prstGeom prst="rect">
            <a:avLst/>
          </a:prstGeom>
          <a:noFill/>
          <a:ln w="9525">
            <a:noFill/>
            <a:miter lim="800000"/>
            <a:headEnd/>
            <a:tailEnd/>
          </a:ln>
        </p:spPr>
      </p:pic>
      <p:pic>
        <p:nvPicPr>
          <p:cNvPr id="14339" name="Picture 5"/>
          <p:cNvPicPr>
            <a:picLocks noChangeAspect="1" noChangeArrowheads="1"/>
          </p:cNvPicPr>
          <p:nvPr/>
        </p:nvPicPr>
        <p:blipFill>
          <a:blip r:embed="rId3"/>
          <a:srcRect/>
          <a:stretch>
            <a:fillRect/>
          </a:stretch>
        </p:blipFill>
        <p:spPr bwMode="auto">
          <a:xfrm>
            <a:off x="3505200" y="3886200"/>
            <a:ext cx="838200" cy="485775"/>
          </a:xfrm>
          <a:prstGeom prst="rect">
            <a:avLst/>
          </a:prstGeom>
          <a:noFill/>
          <a:ln w="9525">
            <a:noFill/>
            <a:miter lim="800000"/>
            <a:headEnd/>
            <a:tailEnd/>
          </a:ln>
        </p:spPr>
      </p:pic>
      <p:pic>
        <p:nvPicPr>
          <p:cNvPr id="14340" name="Picture 1"/>
          <p:cNvPicPr>
            <a:picLocks noChangeAspect="1" noChangeArrowheads="1"/>
          </p:cNvPicPr>
          <p:nvPr/>
        </p:nvPicPr>
        <p:blipFill>
          <a:blip r:embed="rId4"/>
          <a:srcRect/>
          <a:stretch>
            <a:fillRect/>
          </a:stretch>
        </p:blipFill>
        <p:spPr bwMode="auto">
          <a:xfrm>
            <a:off x="4876800" y="3886200"/>
            <a:ext cx="762000" cy="538163"/>
          </a:xfrm>
          <a:prstGeom prst="rect">
            <a:avLst/>
          </a:prstGeom>
          <a:noFill/>
          <a:ln w="9525">
            <a:noFill/>
            <a:miter lim="800000"/>
            <a:headEnd/>
            <a:tailEnd/>
          </a:ln>
        </p:spPr>
      </p:pic>
      <p:pic>
        <p:nvPicPr>
          <p:cNvPr id="14341" name="Picture 2"/>
          <p:cNvPicPr>
            <a:picLocks noChangeAspect="1" noChangeArrowheads="1"/>
          </p:cNvPicPr>
          <p:nvPr/>
        </p:nvPicPr>
        <p:blipFill>
          <a:blip r:embed="rId5"/>
          <a:srcRect/>
          <a:stretch>
            <a:fillRect/>
          </a:stretch>
        </p:blipFill>
        <p:spPr bwMode="auto">
          <a:xfrm>
            <a:off x="6172200" y="3886200"/>
            <a:ext cx="857250" cy="590550"/>
          </a:xfrm>
          <a:prstGeom prst="rect">
            <a:avLst/>
          </a:prstGeom>
          <a:noFill/>
          <a:ln w="9525">
            <a:noFill/>
            <a:miter lim="800000"/>
            <a:headEnd/>
            <a:tailEnd/>
          </a:ln>
        </p:spPr>
      </p:pic>
      <p:sp>
        <p:nvSpPr>
          <p:cNvPr id="8" name="Rectangle 7"/>
          <p:cNvSpPr/>
          <p:nvPr/>
        </p:nvSpPr>
        <p:spPr>
          <a:xfrm>
            <a:off x="838200" y="1828800"/>
            <a:ext cx="7620000" cy="584200"/>
          </a:xfrm>
          <a:prstGeom prst="rect">
            <a:avLst/>
          </a:prstGeom>
        </p:spPr>
        <p:txBody>
          <a:bodyPr>
            <a:spAutoFit/>
          </a:bodyPr>
          <a:lstStyle/>
          <a:p>
            <a:pPr>
              <a:defRPr/>
            </a:pPr>
            <a:r>
              <a:rPr lang="en-US" sz="3200" b="1" dirty="0">
                <a:solidFill>
                  <a:prstClr val="black"/>
                </a:solidFill>
                <a:latin typeface="Times New Roman" pitchFamily="18" charset="0"/>
                <a:ea typeface="+mj-ea"/>
                <a:cs typeface="Times New Roman" pitchFamily="18" charset="0"/>
              </a:rPr>
              <a:t>          GHSPIC  Investment Projects</a:t>
            </a:r>
            <a:r>
              <a:rPr lang="ka-GE" sz="3200" b="1" dirty="0">
                <a:solidFill>
                  <a:prstClr val="black"/>
                </a:solidFill>
                <a:ea typeface="+mj-ea"/>
                <a:cs typeface="+mj-cs"/>
              </a:rPr>
              <a:t> </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p:cNvSpPr>
          <p:nvPr>
            <p:ph type="title"/>
          </p:nvPr>
        </p:nvSpPr>
        <p:spPr/>
        <p:txBody>
          <a:bodyPr/>
          <a:lstStyle/>
          <a:p>
            <a:r>
              <a:rPr lang="en-US" smtClean="0">
                <a:latin typeface="Times New Roman" pitchFamily="18" charset="0"/>
                <a:cs typeface="Times New Roman" pitchFamily="18" charset="0"/>
              </a:rPr>
              <a:t>Ambrolauri Regional Hospital</a:t>
            </a:r>
          </a:p>
        </p:txBody>
      </p:sp>
      <p:sp>
        <p:nvSpPr>
          <p:cNvPr id="74757" name="Rectangle 5"/>
          <p:cNvSpPr>
            <a:spLocks noGrp="1"/>
          </p:cNvSpPr>
          <p:nvPr>
            <p:ph type="body" idx="1"/>
          </p:nvPr>
        </p:nvSpPr>
        <p:spPr/>
        <p:txBody>
          <a:bodyPr/>
          <a:lstStyle/>
          <a:p>
            <a:endParaRPr lang="en-US" smtClean="0"/>
          </a:p>
        </p:txBody>
      </p:sp>
      <p:pic>
        <p:nvPicPr>
          <p:cNvPr id="74758" name="Picture 6" descr="290120111243"/>
          <p:cNvPicPr>
            <a:picLocks noChangeAspect="1" noChangeArrowheads="1"/>
          </p:cNvPicPr>
          <p:nvPr/>
        </p:nvPicPr>
        <p:blipFill>
          <a:blip r:embed="rId2"/>
          <a:srcRect/>
          <a:stretch>
            <a:fillRect/>
          </a:stretch>
        </p:blipFill>
        <p:spPr bwMode="auto">
          <a:xfrm>
            <a:off x="457200" y="1524000"/>
            <a:ext cx="8205788" cy="508635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smtClean="0"/>
              <a:t>Ambrolauri Regional Hospital</a:t>
            </a:r>
          </a:p>
        </p:txBody>
      </p:sp>
      <p:sp>
        <p:nvSpPr>
          <p:cNvPr id="34818" name="Content Placeholder 2"/>
          <p:cNvSpPr>
            <a:spLocks noGrp="1"/>
          </p:cNvSpPr>
          <p:nvPr>
            <p:ph idx="1"/>
          </p:nvPr>
        </p:nvSpPr>
        <p:spPr>
          <a:xfrm>
            <a:off x="381000" y="1981200"/>
            <a:ext cx="8229600" cy="4068763"/>
          </a:xfrm>
        </p:spPr>
        <p:txBody>
          <a:bodyPr/>
          <a:lstStyle/>
          <a:p>
            <a:pPr eaLnBrk="1" hangingPunct="1"/>
            <a:r>
              <a:rPr lang="en-US" smtClean="0"/>
              <a:t>Location : Ambrolauri</a:t>
            </a:r>
          </a:p>
          <a:p>
            <a:pPr eaLnBrk="1" hangingPunct="1"/>
            <a:r>
              <a:rPr lang="en-US" smtClean="0"/>
              <a:t>Number of Beds: 25</a:t>
            </a:r>
          </a:p>
          <a:p>
            <a:pPr eaLnBrk="1" hangingPunct="1"/>
            <a:r>
              <a:rPr lang="en-US" smtClean="0"/>
              <a:t>Type: </a:t>
            </a:r>
            <a:r>
              <a:rPr lang="en-US" smtClean="0">
                <a:cs typeface="Times New Roman" pitchFamily="18" charset="0"/>
              </a:rPr>
              <a:t>Construction</a:t>
            </a:r>
            <a:endParaRPr lang="en-US" smtClean="0"/>
          </a:p>
          <a:p>
            <a:pPr eaLnBrk="1" hangingPunct="1"/>
            <a:r>
              <a:rPr lang="en-US" smtClean="0"/>
              <a:t>Due date: 25 January 2011</a:t>
            </a:r>
          </a:p>
          <a:p>
            <a:pPr eaLnBrk="1" hangingPunct="1"/>
            <a:r>
              <a:rPr lang="en-US" smtClean="0"/>
              <a:t>Budget: 1,7mln GEL</a:t>
            </a:r>
          </a:p>
          <a:p>
            <a:pPr eaLnBrk="1" hangingPunct="1"/>
            <a:r>
              <a:rPr lang="en-US" smtClean="0"/>
              <a:t>Financing resource: World Bank</a:t>
            </a:r>
          </a:p>
          <a:p>
            <a:pPr eaLnBrk="1" hangingPunct="1"/>
            <a:endParaRPr lang="en-US"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sz="3200" smtClean="0"/>
              <a:t>Infectious pathology ,aidsand clinical immunology research Centre</a:t>
            </a:r>
            <a:br>
              <a:rPr lang="en-US" sz="3200" smtClean="0"/>
            </a:br>
            <a:endParaRPr lang="en-US" sz="3200" smtClean="0">
              <a:latin typeface="Times New Roman" pitchFamily="18" charset="0"/>
              <a:cs typeface="Times New Roman" pitchFamily="18" charset="0"/>
            </a:endParaRPr>
          </a:p>
        </p:txBody>
      </p:sp>
      <p:pic>
        <p:nvPicPr>
          <p:cNvPr id="35842" name="Picture 2"/>
          <p:cNvPicPr>
            <a:picLocks noGrp="1" noChangeAspect="1" noChangeArrowheads="1"/>
          </p:cNvPicPr>
          <p:nvPr>
            <p:ph idx="1"/>
          </p:nvPr>
        </p:nvPicPr>
        <p:blipFill>
          <a:blip r:embed="rId2"/>
          <a:srcRect/>
          <a:stretch>
            <a:fillRect/>
          </a:stretch>
        </p:blipFill>
        <p:spPr>
          <a:xfrm>
            <a:off x="1554163" y="1600200"/>
            <a:ext cx="6035675" cy="4525963"/>
          </a:xfrm>
        </p:spPr>
      </p:pic>
      <p:pic>
        <p:nvPicPr>
          <p:cNvPr id="35843" name="Picture 2" descr="C:\Users\USER\Desktop\002.jpg"/>
          <p:cNvPicPr>
            <a:picLocks noChangeAspect="1" noChangeArrowheads="1"/>
          </p:cNvPicPr>
          <p:nvPr/>
        </p:nvPicPr>
        <p:blipFill>
          <a:blip r:embed="rId3"/>
          <a:srcRect/>
          <a:stretch>
            <a:fillRect/>
          </a:stretch>
        </p:blipFill>
        <p:spPr bwMode="auto">
          <a:xfrm>
            <a:off x="762000" y="1600200"/>
            <a:ext cx="7772400" cy="4743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sz="3200" smtClean="0"/>
              <a:t>Infectious pathology ,aid and clinical immunology research centre</a:t>
            </a:r>
            <a:r>
              <a:rPr lang="en-US" smtClean="0"/>
              <a:t/>
            </a:r>
            <a:br>
              <a:rPr lang="en-US" smtClean="0"/>
            </a:br>
            <a:endParaRPr lang="en-US" smtClean="0"/>
          </a:p>
        </p:txBody>
      </p:sp>
      <p:sp>
        <p:nvSpPr>
          <p:cNvPr id="36866" name="Content Placeholder 2"/>
          <p:cNvSpPr>
            <a:spLocks noGrp="1"/>
          </p:cNvSpPr>
          <p:nvPr>
            <p:ph idx="1"/>
          </p:nvPr>
        </p:nvSpPr>
        <p:spPr>
          <a:xfrm>
            <a:off x="457200" y="1676400"/>
            <a:ext cx="8229600" cy="4449763"/>
          </a:xfrm>
        </p:spPr>
        <p:txBody>
          <a:bodyPr/>
          <a:lstStyle/>
          <a:p>
            <a:pPr eaLnBrk="1" hangingPunct="1"/>
            <a:r>
              <a:rPr lang="en-US" smtClean="0"/>
              <a:t>Location : Tbilisi</a:t>
            </a:r>
          </a:p>
          <a:p>
            <a:pPr eaLnBrk="1" hangingPunct="1"/>
            <a:r>
              <a:rPr lang="en-US" smtClean="0"/>
              <a:t>Number of Beds: 150 (Infectious desease Centre) &amp; 80 (Aids Centre)</a:t>
            </a:r>
          </a:p>
          <a:p>
            <a:pPr eaLnBrk="1" hangingPunct="1"/>
            <a:r>
              <a:rPr lang="en-US" smtClean="0"/>
              <a:t>Type: </a:t>
            </a:r>
            <a:r>
              <a:rPr lang="en-US" smtClean="0">
                <a:cs typeface="Times New Roman" pitchFamily="18" charset="0"/>
              </a:rPr>
              <a:t>Construction</a:t>
            </a:r>
            <a:endParaRPr lang="en-US" smtClean="0"/>
          </a:p>
          <a:p>
            <a:pPr eaLnBrk="1" hangingPunct="1"/>
            <a:r>
              <a:rPr lang="en-US" smtClean="0"/>
              <a:t>Due date:2012</a:t>
            </a:r>
          </a:p>
          <a:p>
            <a:pPr eaLnBrk="1" hangingPunct="1"/>
            <a:r>
              <a:rPr lang="en-US" smtClean="0"/>
              <a:t>Budget: 24mln GEL</a:t>
            </a:r>
          </a:p>
          <a:p>
            <a:pPr eaLnBrk="1" hangingPunct="1"/>
            <a:r>
              <a:rPr lang="en-US" smtClean="0"/>
              <a:t>Financing Resource: Global Fund/ State Budget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pPr eaLnBrk="1" hangingPunct="1"/>
            <a:r>
              <a:rPr lang="en-US" smtClean="0"/>
              <a:t>Tuberculosis Disease and Control Centre</a:t>
            </a:r>
          </a:p>
        </p:txBody>
      </p:sp>
      <p:pic>
        <p:nvPicPr>
          <p:cNvPr id="37890" name="Picture 2"/>
          <p:cNvPicPr>
            <a:picLocks noGrp="1" noChangeAspect="1" noChangeArrowheads="1"/>
          </p:cNvPicPr>
          <p:nvPr>
            <p:ph idx="1"/>
          </p:nvPr>
        </p:nvPicPr>
        <p:blipFill>
          <a:blip r:embed="rId2"/>
          <a:srcRect/>
          <a:stretch>
            <a:fillRect/>
          </a:stretch>
        </p:blipFill>
        <p:spPr>
          <a:xfrm>
            <a:off x="1554163" y="1600200"/>
            <a:ext cx="6035675" cy="4525963"/>
          </a:xfrm>
        </p:spPr>
      </p:pic>
      <p:pic>
        <p:nvPicPr>
          <p:cNvPr id="37891" name="Picture 2" descr="C:\Users\USER\Desktop\6-1.jpg"/>
          <p:cNvPicPr>
            <a:picLocks noChangeAspect="1" noChangeArrowheads="1"/>
          </p:cNvPicPr>
          <p:nvPr/>
        </p:nvPicPr>
        <p:blipFill>
          <a:blip r:embed="rId3"/>
          <a:srcRect/>
          <a:stretch>
            <a:fillRect/>
          </a:stretch>
        </p:blipFill>
        <p:spPr bwMode="auto">
          <a:xfrm>
            <a:off x="685800" y="1447800"/>
            <a:ext cx="7729538" cy="4691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smtClean="0"/>
              <a:t>Tuberculosis Disease and Control Centre</a:t>
            </a:r>
          </a:p>
        </p:txBody>
      </p:sp>
      <p:sp>
        <p:nvSpPr>
          <p:cNvPr id="38914" name="Content Placeholder 2"/>
          <p:cNvSpPr>
            <a:spLocks noGrp="1"/>
          </p:cNvSpPr>
          <p:nvPr>
            <p:ph idx="1"/>
          </p:nvPr>
        </p:nvSpPr>
        <p:spPr>
          <a:xfrm>
            <a:off x="457200" y="2209800"/>
            <a:ext cx="8229600" cy="3916363"/>
          </a:xfrm>
        </p:spPr>
        <p:txBody>
          <a:bodyPr/>
          <a:lstStyle/>
          <a:p>
            <a:pPr eaLnBrk="1" hangingPunct="1"/>
            <a:r>
              <a:rPr lang="en-US" smtClean="0"/>
              <a:t>Location: Tbilisi</a:t>
            </a:r>
          </a:p>
          <a:p>
            <a:pPr eaLnBrk="1" hangingPunct="1"/>
            <a:r>
              <a:rPr lang="en-US" smtClean="0"/>
              <a:t>Number of Beds: 80</a:t>
            </a:r>
          </a:p>
          <a:p>
            <a:pPr eaLnBrk="1" hangingPunct="1"/>
            <a:r>
              <a:rPr lang="en-US" smtClean="0"/>
              <a:t>Type: </a:t>
            </a:r>
            <a:r>
              <a:rPr lang="en-US" smtClean="0">
                <a:cs typeface="Times New Roman" pitchFamily="18" charset="0"/>
              </a:rPr>
              <a:t>Reconstruction</a:t>
            </a:r>
            <a:endParaRPr lang="en-US" smtClean="0"/>
          </a:p>
          <a:p>
            <a:pPr eaLnBrk="1" hangingPunct="1"/>
            <a:r>
              <a:rPr lang="en-US" smtClean="0"/>
              <a:t>Due date: February 2011</a:t>
            </a:r>
          </a:p>
          <a:p>
            <a:pPr eaLnBrk="1" hangingPunct="1"/>
            <a:r>
              <a:rPr lang="en-US" smtClean="0"/>
              <a:t>Budget: 3 mln GEL</a:t>
            </a:r>
          </a:p>
          <a:p>
            <a:pPr eaLnBrk="1" hangingPunct="1"/>
            <a:r>
              <a:rPr lang="en-US" smtClean="0"/>
              <a:t>Financing Resource: Global Fund</a:t>
            </a:r>
          </a:p>
          <a:p>
            <a:pPr eaLnBrk="1" hangingPunct="1"/>
            <a:endParaRPr lang="en-US"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smtClean="0">
                <a:latin typeface="Times New Roman" pitchFamily="18" charset="0"/>
                <a:cs typeface="Times New Roman" pitchFamily="18" charset="0"/>
              </a:rPr>
              <a:t>G.Zhvania Pediatric Clinic </a:t>
            </a:r>
          </a:p>
        </p:txBody>
      </p:sp>
      <p:pic>
        <p:nvPicPr>
          <p:cNvPr id="39938" name="Picture 2"/>
          <p:cNvPicPr>
            <a:picLocks noGrp="1" noChangeAspect="1" noChangeArrowheads="1"/>
          </p:cNvPicPr>
          <p:nvPr>
            <p:ph idx="1"/>
          </p:nvPr>
        </p:nvPicPr>
        <p:blipFill>
          <a:blip r:embed="rId2"/>
          <a:srcRect/>
          <a:stretch>
            <a:fillRect/>
          </a:stretch>
        </p:blipFill>
        <p:spPr>
          <a:xfrm>
            <a:off x="1554163" y="1600200"/>
            <a:ext cx="6035675" cy="4525963"/>
          </a:xfrm>
        </p:spPr>
      </p:pic>
      <p:pic>
        <p:nvPicPr>
          <p:cNvPr id="39939" name="Picture 2" descr="C:\Users\USER\Desktop\jvania kolaj.jpg"/>
          <p:cNvPicPr>
            <a:picLocks noChangeAspect="1" noChangeArrowheads="1"/>
          </p:cNvPicPr>
          <p:nvPr/>
        </p:nvPicPr>
        <p:blipFill>
          <a:blip r:embed="rId3"/>
          <a:srcRect/>
          <a:stretch>
            <a:fillRect/>
          </a:stretch>
        </p:blipFill>
        <p:spPr bwMode="auto">
          <a:xfrm>
            <a:off x="762000" y="1447800"/>
            <a:ext cx="7572375"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smtClean="0">
                <a:latin typeface="Times New Roman" pitchFamily="18" charset="0"/>
                <a:cs typeface="Times New Roman" pitchFamily="18" charset="0"/>
              </a:rPr>
              <a:t>G.Zhvania Pediatric Clinic and #2 Maternity Centre (50 bed) </a:t>
            </a:r>
            <a:endParaRPr lang="en-US" smtClean="0"/>
          </a:p>
        </p:txBody>
      </p:sp>
      <p:sp>
        <p:nvSpPr>
          <p:cNvPr id="40962" name="Content Placeholder 2"/>
          <p:cNvSpPr>
            <a:spLocks noGrp="1"/>
          </p:cNvSpPr>
          <p:nvPr>
            <p:ph idx="1"/>
          </p:nvPr>
        </p:nvSpPr>
        <p:spPr>
          <a:xfrm>
            <a:off x="457200" y="2057400"/>
            <a:ext cx="8229600" cy="4068763"/>
          </a:xfrm>
        </p:spPr>
        <p:txBody>
          <a:bodyPr/>
          <a:lstStyle/>
          <a:p>
            <a:pPr eaLnBrk="1" hangingPunct="1"/>
            <a:r>
              <a:rPr lang="en-US" smtClean="0"/>
              <a:t>Location :Tbilisi</a:t>
            </a:r>
          </a:p>
          <a:p>
            <a:pPr eaLnBrk="1" hangingPunct="1"/>
            <a:r>
              <a:rPr lang="en-US" smtClean="0"/>
              <a:t>Number of Beds :80  (Pediatric  Clinic)&amp; 50 (Maternity Centre)</a:t>
            </a:r>
          </a:p>
          <a:p>
            <a:pPr eaLnBrk="1" hangingPunct="1"/>
            <a:r>
              <a:rPr lang="en-US" smtClean="0"/>
              <a:t>Type: </a:t>
            </a:r>
            <a:r>
              <a:rPr lang="en-US" smtClean="0">
                <a:cs typeface="Times New Roman" pitchFamily="18" charset="0"/>
              </a:rPr>
              <a:t>Reconstruction</a:t>
            </a:r>
            <a:endParaRPr lang="en-US" smtClean="0"/>
          </a:p>
          <a:p>
            <a:pPr eaLnBrk="1" hangingPunct="1"/>
            <a:r>
              <a:rPr lang="en-US" smtClean="0"/>
              <a:t>Due date: April 2011</a:t>
            </a:r>
          </a:p>
          <a:p>
            <a:pPr eaLnBrk="1" hangingPunct="1"/>
            <a:r>
              <a:rPr lang="en-US" smtClean="0"/>
              <a:t>Budget :20 mln GEL</a:t>
            </a:r>
          </a:p>
          <a:p>
            <a:pPr eaLnBrk="1" hangingPunct="1"/>
            <a:r>
              <a:rPr lang="en-US" smtClean="0"/>
              <a:t>Financing Resource: State Budget</a:t>
            </a:r>
          </a:p>
          <a:p>
            <a:pPr eaLnBrk="1" hangingPunct="1">
              <a:buFont typeface="Arial" charset="0"/>
              <a:buNone/>
            </a:pPr>
            <a:endParaRPr lang="en-US" smtClean="0"/>
          </a:p>
          <a:p>
            <a:pPr eaLnBrk="1" hangingPunct="1">
              <a:buFont typeface="Arial" charset="0"/>
              <a:buNone/>
            </a:pPr>
            <a:endParaRPr lang="en-US"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sz="2200" b="1" smtClean="0">
                <a:latin typeface="Times New Roman" pitchFamily="18" charset="0"/>
                <a:cs typeface="Times New Roman" pitchFamily="18" charset="0"/>
              </a:rPr>
              <a:t>G.Zhvania  Pediatric Clinic</a:t>
            </a:r>
            <a:endParaRPr lang="en-US" sz="2200" b="1" smtClean="0"/>
          </a:p>
        </p:txBody>
      </p:sp>
      <p:pic>
        <p:nvPicPr>
          <p:cNvPr id="41986" name="Picture 2"/>
          <p:cNvPicPr>
            <a:picLocks noGrp="1" noChangeAspect="1" noChangeArrowheads="1"/>
          </p:cNvPicPr>
          <p:nvPr>
            <p:ph idx="1"/>
          </p:nvPr>
        </p:nvPicPr>
        <p:blipFill>
          <a:blip r:embed="rId2"/>
          <a:srcRect/>
          <a:stretch>
            <a:fillRect/>
          </a:stretch>
        </p:blipFill>
        <p:spPr>
          <a:xfrm>
            <a:off x="457200" y="2289175"/>
            <a:ext cx="8229600" cy="319722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sz="2200" b="1" smtClean="0">
                <a:latin typeface="Times New Roman" pitchFamily="18" charset="0"/>
                <a:cs typeface="Times New Roman" pitchFamily="18" charset="0"/>
              </a:rPr>
              <a:t>G.Zhvania  Pediatry Clinic</a:t>
            </a:r>
            <a:endParaRPr lang="en-US" sz="2200" b="1" smtClean="0"/>
          </a:p>
        </p:txBody>
      </p:sp>
      <p:pic>
        <p:nvPicPr>
          <p:cNvPr id="43010" name="Picture 3"/>
          <p:cNvPicPr>
            <a:picLocks noGrp="1" noChangeAspect="1" noChangeArrowheads="1"/>
          </p:cNvPicPr>
          <p:nvPr>
            <p:ph idx="1"/>
          </p:nvPr>
        </p:nvPicPr>
        <p:blipFill>
          <a:blip r:embed="rId2"/>
          <a:srcRect/>
          <a:stretch>
            <a:fillRect/>
          </a:stretch>
        </p:blipFill>
        <p:spPr>
          <a:xfrm>
            <a:off x="457200" y="2449513"/>
            <a:ext cx="8229600" cy="2827337"/>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p:nvPr>
        </p:nvSpPr>
        <p:spPr/>
        <p:txBody>
          <a:bodyPr/>
          <a:lstStyle/>
          <a:p>
            <a:r>
              <a:rPr lang="en-US" sz="2700" b="1" i="1" smtClean="0">
                <a:latin typeface="Arial" charset="0"/>
              </a:rPr>
              <a:t>PROJECTS MANAGED AND IMPLEMENTED BY GHSPIC</a:t>
            </a:r>
          </a:p>
        </p:txBody>
      </p:sp>
      <p:sp>
        <p:nvSpPr>
          <p:cNvPr id="73732" name="Rectangle 4"/>
          <p:cNvSpPr>
            <a:spLocks noGrp="1" noChangeArrowheads="1"/>
          </p:cNvSpPr>
          <p:nvPr>
            <p:ph type="body" idx="1"/>
          </p:nvPr>
        </p:nvSpPr>
        <p:spPr>
          <a:noFill/>
          <a:ln/>
        </p:spPr>
        <p:txBody>
          <a:bodyPr/>
          <a:lstStyle/>
          <a:p>
            <a:pPr>
              <a:lnSpc>
                <a:spcPct val="80000"/>
              </a:lnSpc>
            </a:pPr>
            <a:r>
              <a:rPr lang="en-US" sz="1600" b="1" smtClean="0"/>
              <a:t>STATE PROGRAMS</a:t>
            </a:r>
          </a:p>
          <a:p>
            <a:pPr>
              <a:lnSpc>
                <a:spcPct val="80000"/>
              </a:lnSpc>
            </a:pPr>
            <a:r>
              <a:rPr lang="en-US" sz="1600" smtClean="0"/>
              <a:t>Program for the rehabilitation and equipment of medical institutions as well as institutions under the ministry structure</a:t>
            </a:r>
          </a:p>
          <a:p>
            <a:pPr>
              <a:lnSpc>
                <a:spcPct val="80000"/>
              </a:lnSpc>
            </a:pPr>
            <a:endParaRPr lang="en-US" sz="1600" b="1" smtClean="0"/>
          </a:p>
          <a:p>
            <a:pPr>
              <a:lnSpc>
                <a:spcPct val="80000"/>
              </a:lnSpc>
            </a:pPr>
            <a:r>
              <a:rPr lang="en-US" sz="1600" b="1" smtClean="0"/>
              <a:t>WORLD BANK FUNDED PROJECTS</a:t>
            </a:r>
          </a:p>
          <a:p>
            <a:pPr>
              <a:lnSpc>
                <a:spcPct val="80000"/>
              </a:lnSpc>
            </a:pPr>
            <a:r>
              <a:rPr lang="en-GB" sz="1600" smtClean="0"/>
              <a:t> Health Sector Development Project </a:t>
            </a:r>
          </a:p>
          <a:p>
            <a:pPr>
              <a:lnSpc>
                <a:spcPct val="80000"/>
              </a:lnSpc>
            </a:pPr>
            <a:r>
              <a:rPr lang="en-GB" sz="1600" smtClean="0"/>
              <a:t>Avian Influenza Control and Human Pandemic Preparedness and Response Project</a:t>
            </a:r>
          </a:p>
          <a:p>
            <a:pPr>
              <a:lnSpc>
                <a:spcPct val="80000"/>
              </a:lnSpc>
            </a:pPr>
            <a:endParaRPr lang="en-GB" sz="1600" smtClean="0"/>
          </a:p>
          <a:p>
            <a:pPr>
              <a:lnSpc>
                <a:spcPct val="80000"/>
              </a:lnSpc>
            </a:pPr>
            <a:r>
              <a:rPr lang="en-GB" sz="1600" b="1" smtClean="0"/>
              <a:t>GLOBAL FUND SUPPORTED PROJECTS</a:t>
            </a:r>
          </a:p>
          <a:p>
            <a:pPr>
              <a:lnSpc>
                <a:spcPct val="80000"/>
              </a:lnSpc>
            </a:pPr>
            <a:r>
              <a:rPr lang="en-US" sz="1600" smtClean="0"/>
              <a:t>Strengthening the National Response to HIV/AIDS</a:t>
            </a:r>
          </a:p>
          <a:p>
            <a:pPr>
              <a:lnSpc>
                <a:spcPct val="80000"/>
              </a:lnSpc>
            </a:pPr>
            <a:r>
              <a:rPr lang="en-US" sz="1600" smtClean="0"/>
              <a:t>Enhancement of HIV/AIDS Prevention, Treatment, Care and Support Interventions in Georgia </a:t>
            </a:r>
          </a:p>
          <a:p>
            <a:pPr>
              <a:lnSpc>
                <a:spcPct val="80000"/>
              </a:lnSpc>
            </a:pPr>
            <a:r>
              <a:rPr lang="en-US" sz="1600" smtClean="0"/>
              <a:t>Consolidation the Results Achieved: Containing Further an Epidemic of Malaria</a:t>
            </a:r>
          </a:p>
          <a:p>
            <a:pPr>
              <a:lnSpc>
                <a:spcPct val="80000"/>
              </a:lnSpc>
            </a:pPr>
            <a:r>
              <a:rPr lang="en-US" sz="1600" smtClean="0"/>
              <a:t>Bridging the gap in the management of drug-resistant tuberculosis in Georgia </a:t>
            </a:r>
          </a:p>
          <a:p>
            <a:pPr>
              <a:lnSpc>
                <a:spcPct val="80000"/>
              </a:lnSpc>
            </a:pPr>
            <a:endParaRPr lang="en-US" sz="1600" b="1" smtClean="0"/>
          </a:p>
          <a:p>
            <a:pPr>
              <a:lnSpc>
                <a:spcPct val="80000"/>
              </a:lnSpc>
            </a:pPr>
            <a:r>
              <a:rPr lang="en-US" sz="1600" b="1" smtClean="0"/>
              <a:t>EU SUPPORTED PROJECTS</a:t>
            </a:r>
            <a:endParaRPr lang="en-GB" sz="1600" b="1" smtClean="0"/>
          </a:p>
          <a:p>
            <a:pPr>
              <a:lnSpc>
                <a:spcPct val="80000"/>
              </a:lnSpc>
            </a:pPr>
            <a:r>
              <a:rPr lang="en-GB" sz="1600" smtClean="0"/>
              <a:t>Primary Health Care Reform Support Project </a:t>
            </a:r>
          </a:p>
          <a:p>
            <a:pPr>
              <a:lnSpc>
                <a:spcPct val="80000"/>
              </a:lnSpc>
            </a:pPr>
            <a:endParaRPr lang="en-GB" sz="1600" smtClean="0"/>
          </a:p>
          <a:p>
            <a:pPr>
              <a:lnSpc>
                <a:spcPct val="80000"/>
              </a:lnSpc>
            </a:pPr>
            <a:endParaRPr lang="en-US" sz="200" smtClean="0">
              <a:latin typeface="AcadNusx"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smtClean="0">
                <a:latin typeface="Times New Roman" pitchFamily="18" charset="0"/>
                <a:cs typeface="Times New Roman" pitchFamily="18" charset="0"/>
              </a:rPr>
              <a:t>#2 Maternity Home (50 bed)</a:t>
            </a:r>
          </a:p>
        </p:txBody>
      </p:sp>
      <p:pic>
        <p:nvPicPr>
          <p:cNvPr id="44034" name="Picture 2"/>
          <p:cNvPicPr>
            <a:picLocks noGrp="1" noChangeAspect="1" noChangeArrowheads="1"/>
          </p:cNvPicPr>
          <p:nvPr>
            <p:ph idx="1"/>
          </p:nvPr>
        </p:nvPicPr>
        <p:blipFill>
          <a:blip r:embed="rId2"/>
          <a:srcRect/>
          <a:stretch>
            <a:fillRect/>
          </a:stretch>
        </p:blipFill>
        <p:spPr>
          <a:xfrm>
            <a:off x="1554163" y="1600200"/>
            <a:ext cx="6035675" cy="4525963"/>
          </a:xfrm>
        </p:spPr>
      </p:pic>
      <p:pic>
        <p:nvPicPr>
          <p:cNvPr id="44035" name="Picture 2" descr="C:\Users\USER\Desktop\2 samSobiaro kolaji.jpg"/>
          <p:cNvPicPr>
            <a:picLocks noChangeAspect="1" noChangeArrowheads="1"/>
          </p:cNvPicPr>
          <p:nvPr/>
        </p:nvPicPr>
        <p:blipFill>
          <a:blip r:embed="rId3"/>
          <a:srcRect/>
          <a:stretch>
            <a:fillRect/>
          </a:stretch>
        </p:blipFill>
        <p:spPr bwMode="auto">
          <a:xfrm>
            <a:off x="838200" y="1371600"/>
            <a:ext cx="7467600" cy="5129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3"/>
          <p:cNvSpPr>
            <a:spLocks noGrp="1"/>
          </p:cNvSpPr>
          <p:nvPr>
            <p:ph type="title"/>
          </p:nvPr>
        </p:nvSpPr>
        <p:spPr/>
        <p:txBody>
          <a:bodyPr/>
          <a:lstStyle/>
          <a:p>
            <a:pPr eaLnBrk="1" hangingPunct="1"/>
            <a:r>
              <a:rPr lang="en-US" smtClean="0"/>
              <a:t>Tbilisi Central Hospital</a:t>
            </a:r>
          </a:p>
        </p:txBody>
      </p:sp>
      <p:sp>
        <p:nvSpPr>
          <p:cNvPr id="45058" name="Content Placeholder 4"/>
          <p:cNvSpPr>
            <a:spLocks noGrp="1"/>
          </p:cNvSpPr>
          <p:nvPr>
            <p:ph idx="1"/>
          </p:nvPr>
        </p:nvSpPr>
        <p:spPr>
          <a:xfrm>
            <a:off x="457200" y="2057400"/>
            <a:ext cx="8229600" cy="4068763"/>
          </a:xfrm>
        </p:spPr>
        <p:txBody>
          <a:bodyPr/>
          <a:lstStyle/>
          <a:p>
            <a:pPr eaLnBrk="1" hangingPunct="1"/>
            <a:r>
              <a:rPr lang="en-US" smtClean="0"/>
              <a:t>Location: Tbilisi</a:t>
            </a:r>
          </a:p>
          <a:p>
            <a:pPr eaLnBrk="1" hangingPunct="1"/>
            <a:r>
              <a:rPr lang="en-US" smtClean="0"/>
              <a:t>Number of Beds: 380</a:t>
            </a:r>
          </a:p>
          <a:p>
            <a:pPr eaLnBrk="1" hangingPunct="1"/>
            <a:r>
              <a:rPr lang="en-US" smtClean="0"/>
              <a:t>Type: </a:t>
            </a:r>
            <a:r>
              <a:rPr lang="en-US" smtClean="0">
                <a:cs typeface="Times New Roman" pitchFamily="18" charset="0"/>
              </a:rPr>
              <a:t>Reconstruction </a:t>
            </a:r>
          </a:p>
          <a:p>
            <a:pPr eaLnBrk="1" hangingPunct="1"/>
            <a:r>
              <a:rPr lang="en-US" smtClean="0"/>
              <a:t>Due date: April 2011</a:t>
            </a:r>
          </a:p>
          <a:p>
            <a:pPr eaLnBrk="1" hangingPunct="1"/>
            <a:r>
              <a:rPr lang="en-US" smtClean="0"/>
              <a:t>Budget: 14mln GEL</a:t>
            </a:r>
          </a:p>
          <a:p>
            <a:pPr eaLnBrk="1" hangingPunct="1"/>
            <a:r>
              <a:rPr lang="en-US" smtClean="0"/>
              <a:t>Financing Resource: State Budget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eaLnBrk="1" hangingPunct="1"/>
            <a:r>
              <a:rPr lang="en-US" sz="2400" b="1" smtClean="0">
                <a:latin typeface="Times New Roman" pitchFamily="18" charset="0"/>
                <a:cs typeface="Times New Roman" pitchFamily="18" charset="0"/>
              </a:rPr>
              <a:t>Tbilisi Central Hospital</a:t>
            </a:r>
          </a:p>
        </p:txBody>
      </p:sp>
      <p:pic>
        <p:nvPicPr>
          <p:cNvPr id="46082" name="Picture 2"/>
          <p:cNvPicPr>
            <a:picLocks noGrp="1" noChangeAspect="1" noChangeArrowheads="1"/>
          </p:cNvPicPr>
          <p:nvPr>
            <p:ph idx="1"/>
          </p:nvPr>
        </p:nvPicPr>
        <p:blipFill>
          <a:blip r:embed="rId2"/>
          <a:srcRect/>
          <a:stretch>
            <a:fillRect/>
          </a:stretch>
        </p:blipFill>
        <p:spPr>
          <a:xfrm>
            <a:off x="457200" y="2430463"/>
            <a:ext cx="8229600" cy="2865437"/>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US" sz="2400" b="1" smtClean="0">
                <a:latin typeface="Times New Roman" pitchFamily="18" charset="0"/>
                <a:cs typeface="Times New Roman" pitchFamily="18" charset="0"/>
              </a:rPr>
              <a:t> Tbilisi Central Hospital</a:t>
            </a:r>
            <a:endParaRPr lang="en-US" sz="2400" b="1" smtClean="0"/>
          </a:p>
        </p:txBody>
      </p:sp>
      <p:pic>
        <p:nvPicPr>
          <p:cNvPr id="47106" name="Picture 2"/>
          <p:cNvPicPr>
            <a:picLocks noGrp="1" noChangeAspect="1" noChangeArrowheads="1"/>
          </p:cNvPicPr>
          <p:nvPr>
            <p:ph idx="1"/>
          </p:nvPr>
        </p:nvPicPr>
        <p:blipFill>
          <a:blip r:embed="rId2"/>
          <a:srcRect/>
          <a:stretch>
            <a:fillRect/>
          </a:stretch>
        </p:blipFill>
        <p:spPr>
          <a:xfrm>
            <a:off x="457200" y="1933575"/>
            <a:ext cx="8229600" cy="385921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US" sz="2400" b="1" smtClean="0">
                <a:latin typeface="Times New Roman" pitchFamily="18" charset="0"/>
                <a:cs typeface="Times New Roman" pitchFamily="18" charset="0"/>
              </a:rPr>
              <a:t>Tbilisi Central  Hospital</a:t>
            </a:r>
            <a:endParaRPr lang="en-US" sz="2400" b="1" smtClean="0"/>
          </a:p>
        </p:txBody>
      </p:sp>
      <p:pic>
        <p:nvPicPr>
          <p:cNvPr id="48130" name="Picture 2"/>
          <p:cNvPicPr>
            <a:picLocks noGrp="1" noChangeAspect="1" noChangeArrowheads="1"/>
          </p:cNvPicPr>
          <p:nvPr>
            <p:ph idx="1"/>
          </p:nvPr>
        </p:nvPicPr>
        <p:blipFill>
          <a:blip r:embed="rId2"/>
          <a:srcRect/>
          <a:stretch>
            <a:fillRect/>
          </a:stretch>
        </p:blipFill>
        <p:spPr>
          <a:xfrm>
            <a:off x="457200" y="2611438"/>
            <a:ext cx="8229600" cy="2503487"/>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sz="2400" b="1" smtClean="0">
                <a:latin typeface="Times New Roman" pitchFamily="18" charset="0"/>
                <a:cs typeface="Times New Roman" pitchFamily="18" charset="0"/>
              </a:rPr>
              <a:t>Tbilisi Central  Hospital</a:t>
            </a:r>
            <a:endParaRPr lang="en-US" sz="2400" b="1" smtClean="0"/>
          </a:p>
        </p:txBody>
      </p:sp>
      <p:pic>
        <p:nvPicPr>
          <p:cNvPr id="49154" name="Picture 2"/>
          <p:cNvPicPr>
            <a:picLocks noGrp="1" noChangeAspect="1" noChangeArrowheads="1"/>
          </p:cNvPicPr>
          <p:nvPr>
            <p:ph idx="1"/>
          </p:nvPr>
        </p:nvPicPr>
        <p:blipFill>
          <a:blip r:embed="rId2"/>
          <a:srcRect/>
          <a:stretch>
            <a:fillRect/>
          </a:stretch>
        </p:blipFill>
        <p:spPr>
          <a:xfrm>
            <a:off x="457200" y="2106613"/>
            <a:ext cx="8229600" cy="3513137"/>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p:txBody>
          <a:bodyPr/>
          <a:lstStyle/>
          <a:p>
            <a:r>
              <a:rPr lang="en-US" sz="2800" b="1" smtClean="0">
                <a:latin typeface="Times New Roman" pitchFamily="18" charset="0"/>
                <a:cs typeface="Times New Roman" pitchFamily="18" charset="0"/>
              </a:rPr>
              <a:t>Tbilisi Central  Hospital</a:t>
            </a:r>
          </a:p>
        </p:txBody>
      </p:sp>
      <p:sp>
        <p:nvSpPr>
          <p:cNvPr id="76803" name="Rectangle 3"/>
          <p:cNvSpPr>
            <a:spLocks noGrp="1"/>
          </p:cNvSpPr>
          <p:nvPr>
            <p:ph type="body" idx="1"/>
          </p:nvPr>
        </p:nvSpPr>
        <p:spPr/>
        <p:txBody>
          <a:bodyPr/>
          <a:lstStyle/>
          <a:p>
            <a:endParaRPr lang="en-US" smtClean="0"/>
          </a:p>
        </p:txBody>
      </p:sp>
      <p:pic>
        <p:nvPicPr>
          <p:cNvPr id="76804" name="Picture 4" descr="IMG_4046"/>
          <p:cNvPicPr>
            <a:picLocks noChangeAspect="1" noChangeArrowheads="1"/>
          </p:cNvPicPr>
          <p:nvPr/>
        </p:nvPicPr>
        <p:blipFill>
          <a:blip r:embed="rId2"/>
          <a:srcRect/>
          <a:stretch>
            <a:fillRect/>
          </a:stretch>
        </p:blipFill>
        <p:spPr bwMode="auto">
          <a:xfrm>
            <a:off x="508000" y="1600200"/>
            <a:ext cx="8128000" cy="48768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smtClean="0"/>
              <a:t>State Medical University Hospital</a:t>
            </a:r>
          </a:p>
        </p:txBody>
      </p:sp>
      <p:pic>
        <p:nvPicPr>
          <p:cNvPr id="50178" name="Picture 2"/>
          <p:cNvPicPr>
            <a:picLocks noGrp="1" noChangeAspect="1" noChangeArrowheads="1"/>
          </p:cNvPicPr>
          <p:nvPr>
            <p:ph idx="1"/>
          </p:nvPr>
        </p:nvPicPr>
        <p:blipFill>
          <a:blip r:embed="rId2"/>
          <a:srcRect/>
          <a:stretch>
            <a:fillRect/>
          </a:stretch>
        </p:blipFill>
        <p:spPr>
          <a:xfrm>
            <a:off x="1554163" y="1600200"/>
            <a:ext cx="6035675" cy="4525963"/>
          </a:xfrm>
        </p:spPr>
      </p:pic>
      <p:pic>
        <p:nvPicPr>
          <p:cNvPr id="50179" name="Picture 2" descr="C:\Users\USER\Desktop\DSC01328.JPG"/>
          <p:cNvPicPr>
            <a:picLocks noChangeAspect="1" noChangeArrowheads="1"/>
          </p:cNvPicPr>
          <p:nvPr/>
        </p:nvPicPr>
        <p:blipFill>
          <a:blip r:embed="rId3"/>
          <a:srcRect/>
          <a:stretch>
            <a:fillRect/>
          </a:stretch>
        </p:blipFill>
        <p:spPr bwMode="auto">
          <a:xfrm>
            <a:off x="685800" y="1447800"/>
            <a:ext cx="7815263"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E:\WB PIC\DSC01331.JPG"/>
          <p:cNvPicPr>
            <a:picLocks noChangeAspect="1" noChangeArrowheads="1"/>
          </p:cNvPicPr>
          <p:nvPr/>
        </p:nvPicPr>
        <p:blipFill>
          <a:blip r:embed="rId2"/>
          <a:srcRect/>
          <a:stretch>
            <a:fillRect/>
          </a:stretch>
        </p:blipFill>
        <p:spPr bwMode="auto">
          <a:xfrm>
            <a:off x="533400" y="1295400"/>
            <a:ext cx="8077200" cy="4953000"/>
          </a:xfrm>
          <a:prstGeom prst="rect">
            <a:avLst/>
          </a:prstGeom>
          <a:noFill/>
          <a:ln w="9525">
            <a:noFill/>
            <a:miter lim="800000"/>
            <a:headEnd/>
            <a:tailEnd/>
          </a:ln>
        </p:spPr>
      </p:pic>
      <p:sp>
        <p:nvSpPr>
          <p:cNvPr id="51202" name="Title 4"/>
          <p:cNvSpPr>
            <a:spLocks noGrp="1"/>
          </p:cNvSpPr>
          <p:nvPr>
            <p:ph type="title"/>
          </p:nvPr>
        </p:nvSpPr>
        <p:spPr/>
        <p:txBody>
          <a:bodyPr/>
          <a:lstStyle/>
          <a:p>
            <a:pPr eaLnBrk="1" hangingPunct="1"/>
            <a:r>
              <a:rPr lang="en-US" smtClean="0"/>
              <a:t>State Medical University Hospital</a:t>
            </a:r>
          </a:p>
        </p:txBody>
      </p:sp>
      <p:sp>
        <p:nvSpPr>
          <p:cNvPr id="51203" name="Content Placeholder 5"/>
          <p:cNvSpPr>
            <a:spLocks noGrp="1"/>
          </p:cNvSpPr>
          <p:nvPr>
            <p:ph idx="1"/>
          </p:nvPr>
        </p:nvSpPr>
        <p:spPr>
          <a:xfrm>
            <a:off x="457200" y="1295400"/>
            <a:ext cx="8229600" cy="4830763"/>
          </a:xfrm>
        </p:spPr>
        <p:txBody>
          <a:bodyPr/>
          <a:lstStyle/>
          <a:p>
            <a:pPr eaLnBrk="1" hangingPunct="1"/>
            <a:endParaRPr lang="en-US"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sz="4000" smtClean="0"/>
              <a:t>State Medical University Hospital (ICU)</a:t>
            </a:r>
          </a:p>
        </p:txBody>
      </p:sp>
      <p:sp>
        <p:nvSpPr>
          <p:cNvPr id="52226" name="Content Placeholder 2"/>
          <p:cNvSpPr>
            <a:spLocks noGrp="1"/>
          </p:cNvSpPr>
          <p:nvPr>
            <p:ph idx="1"/>
          </p:nvPr>
        </p:nvSpPr>
        <p:spPr>
          <a:xfrm>
            <a:off x="457200" y="1828800"/>
            <a:ext cx="8229600" cy="4297363"/>
          </a:xfrm>
        </p:spPr>
        <p:txBody>
          <a:bodyPr/>
          <a:lstStyle/>
          <a:p>
            <a:pPr eaLnBrk="1" hangingPunct="1"/>
            <a:r>
              <a:rPr lang="en-US" smtClean="0"/>
              <a:t>Location: Tbilisi</a:t>
            </a:r>
          </a:p>
          <a:p>
            <a:pPr eaLnBrk="1" hangingPunct="1"/>
            <a:r>
              <a:rPr lang="en-US" smtClean="0"/>
              <a:t>Budget:16mln</a:t>
            </a:r>
          </a:p>
          <a:p>
            <a:pPr eaLnBrk="1" hangingPunct="1"/>
            <a:r>
              <a:rPr lang="en-US" smtClean="0"/>
              <a:t>Type: </a:t>
            </a:r>
            <a:r>
              <a:rPr lang="en-US" smtClean="0">
                <a:cs typeface="Times New Roman" pitchFamily="18" charset="0"/>
              </a:rPr>
              <a:t>Reconstruction</a:t>
            </a:r>
            <a:endParaRPr lang="en-US" smtClean="0"/>
          </a:p>
          <a:p>
            <a:pPr eaLnBrk="1" hangingPunct="1"/>
            <a:r>
              <a:rPr lang="en-US" smtClean="0"/>
              <a:t>Financing Resource: State Budget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smtClean="0"/>
              <a:t>GHSPIC Investment Projects</a:t>
            </a:r>
          </a:p>
        </p:txBody>
      </p:sp>
      <p:sp>
        <p:nvSpPr>
          <p:cNvPr id="28674" name="Content Placeholder 2"/>
          <p:cNvSpPr>
            <a:spLocks noGrp="1"/>
          </p:cNvSpPr>
          <p:nvPr>
            <p:ph idx="1"/>
          </p:nvPr>
        </p:nvSpPr>
        <p:spPr/>
        <p:txBody>
          <a:bodyPr/>
          <a:lstStyle/>
          <a:p>
            <a:pPr eaLnBrk="1" hangingPunct="1"/>
            <a:r>
              <a:rPr lang="en-US" smtClean="0"/>
              <a:t>Infrastructure:</a:t>
            </a:r>
          </a:p>
          <a:p>
            <a:pPr eaLnBrk="1" hangingPunct="1">
              <a:buFont typeface="Arial" charset="0"/>
              <a:buNone/>
            </a:pPr>
            <a:r>
              <a:rPr lang="en-US" smtClean="0"/>
              <a:t>    a) Hospital Sector</a:t>
            </a:r>
          </a:p>
          <a:p>
            <a:pPr eaLnBrk="1" hangingPunct="1">
              <a:buFont typeface="Arial" charset="0"/>
              <a:buNone/>
            </a:pPr>
            <a:r>
              <a:rPr lang="en-US" smtClean="0"/>
              <a:t>    b) Primary health care sector</a:t>
            </a:r>
          </a:p>
          <a:p>
            <a:pPr eaLnBrk="1" hangingPunct="1">
              <a:buFont typeface="Arial" charset="0"/>
              <a:buNone/>
            </a:pPr>
            <a:r>
              <a:rPr lang="en-US" smtClean="0"/>
              <a:t>    c)Public health/Lab network</a:t>
            </a:r>
          </a:p>
          <a:p>
            <a:pPr eaLnBrk="1" hangingPunct="1">
              <a:buFont typeface="Arial" charset="0"/>
              <a:buNone/>
            </a:pPr>
            <a:endParaRPr lang="en-US" smtClean="0"/>
          </a:p>
          <a:p>
            <a:pPr eaLnBrk="1" hangingPunct="1"/>
            <a:r>
              <a:rPr lang="en-US" smtClean="0"/>
              <a:t>Human Resources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762000" y="228600"/>
            <a:ext cx="8229600" cy="1143000"/>
          </a:xfrm>
        </p:spPr>
        <p:txBody>
          <a:bodyPr/>
          <a:lstStyle/>
          <a:p>
            <a:pPr algn="r" eaLnBrk="1" hangingPunct="1"/>
            <a:r>
              <a:rPr lang="en-US" sz="4000" i="1" smtClean="0"/>
              <a:t>Service Provision: </a:t>
            </a:r>
            <a:br>
              <a:rPr lang="en-US" sz="4000" i="1" smtClean="0"/>
            </a:br>
            <a:r>
              <a:rPr lang="en-US" sz="4000" i="1" smtClean="0"/>
              <a:t>Primary Health Care</a:t>
            </a:r>
          </a:p>
        </p:txBody>
      </p:sp>
      <p:pic>
        <p:nvPicPr>
          <p:cNvPr id="5" name="Picture 4" descr="IMG_0040"/>
          <p:cNvPicPr>
            <a:picLocks noChangeAspect="1" noChangeArrowheads="1"/>
          </p:cNvPicPr>
          <p:nvPr/>
        </p:nvPicPr>
        <p:blipFill>
          <a:blip r:embed="rId3"/>
          <a:srcRect/>
          <a:stretch>
            <a:fillRect/>
          </a:stretch>
        </p:blipFill>
        <p:spPr bwMode="auto">
          <a:xfrm>
            <a:off x="5638800" y="4191000"/>
            <a:ext cx="3048000" cy="2286000"/>
          </a:xfrm>
          <a:prstGeom prst="rect">
            <a:avLst/>
          </a:prstGeom>
          <a:noFill/>
          <a:ln w="28575" algn="in">
            <a:solidFill>
              <a:srgbClr val="000000"/>
            </a:solidFill>
            <a:miter lim="800000"/>
            <a:headEnd/>
            <a:tailEnd/>
          </a:ln>
        </p:spPr>
      </p:pic>
      <p:pic>
        <p:nvPicPr>
          <p:cNvPr id="6" name="Picture 4" descr="DSC00112"/>
          <p:cNvPicPr>
            <a:picLocks noChangeAspect="1" noChangeArrowheads="1"/>
          </p:cNvPicPr>
          <p:nvPr/>
        </p:nvPicPr>
        <p:blipFill>
          <a:blip r:embed="rId4"/>
          <a:srcRect/>
          <a:stretch>
            <a:fillRect/>
          </a:stretch>
        </p:blipFill>
        <p:spPr bwMode="auto">
          <a:xfrm>
            <a:off x="5638800" y="4267200"/>
            <a:ext cx="3124200" cy="2330450"/>
          </a:xfrm>
          <a:prstGeom prst="rect">
            <a:avLst/>
          </a:prstGeom>
          <a:noFill/>
          <a:ln w="28575" algn="in">
            <a:solidFill>
              <a:srgbClr val="000000"/>
            </a:solidFill>
            <a:miter lim="800000"/>
            <a:headEnd/>
            <a:tailEnd/>
          </a:ln>
        </p:spPr>
      </p:pic>
      <p:pic>
        <p:nvPicPr>
          <p:cNvPr id="7" name="Picture 4" descr="IMG_1646"/>
          <p:cNvPicPr>
            <a:picLocks noChangeAspect="1" noChangeArrowheads="1"/>
          </p:cNvPicPr>
          <p:nvPr/>
        </p:nvPicPr>
        <p:blipFill>
          <a:blip r:embed="rId5"/>
          <a:srcRect/>
          <a:stretch>
            <a:fillRect/>
          </a:stretch>
        </p:blipFill>
        <p:spPr bwMode="auto">
          <a:xfrm>
            <a:off x="5638800" y="4343400"/>
            <a:ext cx="3200400" cy="2400300"/>
          </a:xfrm>
          <a:prstGeom prst="rect">
            <a:avLst/>
          </a:prstGeom>
          <a:noFill/>
          <a:ln w="28575" algn="in">
            <a:solidFill>
              <a:srgbClr val="000000"/>
            </a:solidFill>
            <a:miter lim="800000"/>
            <a:headEnd/>
            <a:tailEnd/>
          </a:ln>
        </p:spPr>
      </p:pic>
      <p:sp>
        <p:nvSpPr>
          <p:cNvPr id="8" name="Content Placeholder 7"/>
          <p:cNvSpPr>
            <a:spLocks noGrp="1"/>
          </p:cNvSpPr>
          <p:nvPr>
            <p:ph idx="1"/>
          </p:nvPr>
        </p:nvSpPr>
        <p:spPr>
          <a:xfrm>
            <a:off x="609600" y="1971675"/>
            <a:ext cx="8763000" cy="4525963"/>
          </a:xfrm>
        </p:spPr>
        <p:txBody>
          <a:bodyPr/>
          <a:lstStyle/>
          <a:p>
            <a:pPr eaLnBrk="1" fontAlgn="auto" hangingPunct="1">
              <a:spcAft>
                <a:spcPts val="0"/>
              </a:spcAft>
              <a:buFont typeface="Arial" pitchFamily="34" charset="0"/>
              <a:buChar char="•"/>
              <a:defRPr/>
            </a:pPr>
            <a:r>
              <a:rPr lang="en-US" sz="4000" dirty="0" smtClean="0">
                <a:effectLst>
                  <a:outerShdw blurRad="38100" dist="38100" dir="2700000" algn="tl">
                    <a:srgbClr val="000000">
                      <a:alpha val="43137"/>
                    </a:srgbClr>
                  </a:outerShdw>
                </a:effectLst>
              </a:rPr>
              <a:t>Infrastructure (target - 635)</a:t>
            </a:r>
          </a:p>
          <a:p>
            <a:pPr lvl="1" eaLnBrk="1" fontAlgn="auto" hangingPunct="1">
              <a:spcAft>
                <a:spcPts val="0"/>
              </a:spcAft>
              <a:buFont typeface="Arial" pitchFamily="34" charset="0"/>
              <a:buChar char="–"/>
              <a:defRPr/>
            </a:pPr>
            <a:r>
              <a:rPr lang="en-US" dirty="0" smtClean="0">
                <a:effectLst>
                  <a:outerShdw blurRad="38100" dist="38100" dir="2700000" algn="tl">
                    <a:srgbClr val="000000">
                      <a:alpha val="43137"/>
                    </a:srgbClr>
                  </a:outerShdw>
                </a:effectLst>
              </a:rPr>
              <a:t>178 PHC facilities were fully rehabilitated</a:t>
            </a:r>
          </a:p>
          <a:p>
            <a:pPr lvl="1" eaLnBrk="1" hangingPunct="1">
              <a:defRPr/>
            </a:pPr>
            <a:r>
              <a:rPr lang="en-US" dirty="0" smtClean="0">
                <a:effectLst>
                  <a:outerShdw blurRad="38100" dist="38100" dir="2700000" algn="tl">
                    <a:srgbClr val="000000">
                      <a:alpha val="43137"/>
                    </a:srgbClr>
                  </a:outerShdw>
                </a:effectLst>
              </a:rPr>
              <a:t>777 family doctors were granted by state to rehabilitate offices</a:t>
            </a:r>
            <a:br>
              <a:rPr lang="en-US" dirty="0" smtClean="0">
                <a:effectLst>
                  <a:outerShdw blurRad="38100" dist="38100" dir="2700000" algn="tl">
                    <a:srgbClr val="000000">
                      <a:alpha val="43137"/>
                    </a:srgbClr>
                  </a:outerShdw>
                </a:effectLst>
              </a:rPr>
            </a:br>
            <a:endParaRPr lang="en-US" dirty="0" smtClean="0">
              <a:effectLst>
                <a:outerShdw blurRad="38100" dist="38100" dir="2700000" algn="tl">
                  <a:srgbClr val="000000">
                    <a:alpha val="43137"/>
                  </a:srgbClr>
                </a:outerShdw>
              </a:effectLst>
            </a:endParaRPr>
          </a:p>
          <a:p>
            <a:pP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More than1 550 PHC practices </a:t>
            </a:r>
          </a:p>
          <a:p>
            <a:pP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are individually contracted </a:t>
            </a:r>
          </a:p>
          <a:p>
            <a:pPr eaLnBrk="1" fontAlgn="auto" hangingPunct="1">
              <a:spcAft>
                <a:spcPts val="0"/>
              </a:spcAft>
              <a:buFont typeface="Arial" pitchFamily="34" charset="0"/>
              <a:buNone/>
              <a:defRPr/>
            </a:pPr>
            <a:r>
              <a:rPr lang="en-US" sz="2800" b="1" dirty="0" smtClean="0">
                <a:effectLst>
                  <a:outerShdw blurRad="38100" dist="38100" dir="2700000" algn="tl">
                    <a:srgbClr val="000000">
                      <a:alpha val="43137"/>
                    </a:srgbClr>
                  </a:outerShdw>
                </a:effectLst>
              </a:rPr>
              <a:t>as independent service </a:t>
            </a:r>
          </a:p>
          <a:p>
            <a:pPr eaLnBrk="1" fontAlgn="auto" hangingPunct="1">
              <a:spcAft>
                <a:spcPts val="0"/>
              </a:spcAft>
              <a:buFont typeface="Arial" pitchFamily="34" charset="0"/>
              <a:buNone/>
              <a:defRPr/>
            </a:pPr>
            <a:r>
              <a:rPr lang="en-US" sz="2800" b="1" dirty="0" smtClean="0">
                <a:effectLst>
                  <a:outerShdw blurRad="38100" dist="38100" dir="2700000" algn="tl">
                    <a:srgbClr val="000000">
                      <a:alpha val="43137"/>
                    </a:srgbClr>
                  </a:outerShdw>
                </a:effectLst>
              </a:rPr>
              <a:t>providers</a:t>
            </a:r>
          </a:p>
          <a:p>
            <a:pPr eaLnBrk="1" fontAlgn="auto" hangingPunct="1">
              <a:spcAft>
                <a:spcPts val="0"/>
              </a:spcAft>
              <a:buFont typeface="Arial" pitchFamily="34" charset="0"/>
              <a:buChar char="•"/>
              <a:defRPr/>
            </a:pPr>
            <a:endParaRPr lang="en-US" dirty="0" smtClean="0"/>
          </a:p>
          <a:p>
            <a:pPr lvl="1" eaLnBrk="1" fontAlgn="auto" hangingPunct="1">
              <a:spcAft>
                <a:spcPts val="0"/>
              </a:spcAft>
              <a:buFont typeface="Arial" charset="0"/>
              <a:buNone/>
              <a:defRPr/>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5" descr="C:\Users\wb366857\Desktop\Presentation for NINO\PNG\Full map ATTEMPT 2.png"/>
          <p:cNvPicPr>
            <a:picLocks noChangeAspect="1" noChangeArrowheads="1"/>
          </p:cNvPicPr>
          <p:nvPr/>
        </p:nvPicPr>
        <p:blipFill>
          <a:blip r:embed="rId2"/>
          <a:srcRect/>
          <a:stretch>
            <a:fillRect/>
          </a:stretch>
        </p:blipFill>
        <p:spPr bwMode="auto">
          <a:xfrm>
            <a:off x="152400" y="609600"/>
            <a:ext cx="8915400" cy="5029200"/>
          </a:xfrm>
          <a:prstGeom prst="rect">
            <a:avLst/>
          </a:prstGeom>
          <a:noFill/>
          <a:ln w="9525">
            <a:noFill/>
            <a:miter lim="800000"/>
            <a:headEnd/>
            <a:tailEnd/>
          </a:ln>
        </p:spPr>
      </p:pic>
      <p:pic>
        <p:nvPicPr>
          <p:cNvPr id="22" name="Picture 15" descr="C:\Users\wb366857\Desktop\Presentation for NINO\PNG\Full map ATTEMPT 2.png"/>
          <p:cNvPicPr>
            <a:picLocks noChangeAspect="1" noChangeArrowheads="1"/>
          </p:cNvPicPr>
          <p:nvPr/>
        </p:nvPicPr>
        <p:blipFill>
          <a:blip r:embed="rId2">
            <a:lum bright="-40000"/>
          </a:blip>
          <a:srcRect/>
          <a:stretch>
            <a:fillRect/>
          </a:stretch>
        </p:blipFill>
        <p:spPr bwMode="auto">
          <a:xfrm>
            <a:off x="228600" y="533400"/>
            <a:ext cx="8915400" cy="5029200"/>
          </a:xfrm>
          <a:prstGeom prst="rect">
            <a:avLst/>
          </a:prstGeom>
          <a:noFill/>
          <a:ln w="9525">
            <a:noFill/>
            <a:miter lim="800000"/>
            <a:headEnd/>
            <a:tailEnd/>
          </a:ln>
        </p:spPr>
      </p:pic>
      <p:sp>
        <p:nvSpPr>
          <p:cNvPr id="35" name="Rectangle 34"/>
          <p:cNvSpPr/>
          <p:nvPr/>
        </p:nvSpPr>
        <p:spPr>
          <a:xfrm>
            <a:off x="6858000" y="6096000"/>
            <a:ext cx="1143000" cy="533400"/>
          </a:xfrm>
          <a:prstGeom prst="rect">
            <a:avLst/>
          </a:prstGeom>
          <a:solidFill>
            <a:schemeClr val="accent1">
              <a:lumMod val="40000"/>
              <a:lumOff val="60000"/>
            </a:schemeClr>
          </a:solidFill>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TextBox 16"/>
          <p:cNvSpPr txBox="1">
            <a:spLocks noChangeArrowheads="1"/>
          </p:cNvSpPr>
          <p:nvPr/>
        </p:nvSpPr>
        <p:spPr bwMode="auto">
          <a:xfrm>
            <a:off x="5638800" y="5562600"/>
            <a:ext cx="3429000" cy="461963"/>
          </a:xfrm>
          <a:prstGeom prst="rect">
            <a:avLst/>
          </a:prstGeom>
          <a:noFill/>
          <a:ln w="9525">
            <a:noFill/>
            <a:miter lim="800000"/>
            <a:headEnd/>
            <a:tailEnd/>
          </a:ln>
        </p:spPr>
        <p:txBody>
          <a:bodyPr>
            <a:spAutoFit/>
          </a:bodyPr>
          <a:lstStyle/>
          <a:p>
            <a:pPr>
              <a:defRPr/>
            </a:pPr>
            <a:r>
              <a:rPr lang="en-US" dirty="0">
                <a:solidFill>
                  <a:srgbClr val="000000"/>
                </a:solidFill>
                <a:latin typeface="+mj-lt"/>
              </a:rPr>
              <a:t>Number of PHC facilities</a:t>
            </a:r>
            <a:r>
              <a:rPr lang="en-US" dirty="0">
                <a:solidFill>
                  <a:srgbClr val="000000"/>
                </a:solidFill>
              </a:rPr>
              <a:t>:</a:t>
            </a:r>
          </a:p>
        </p:txBody>
      </p:sp>
      <p:sp>
        <p:nvSpPr>
          <p:cNvPr id="10" name="TextBox 9"/>
          <p:cNvSpPr txBox="1"/>
          <p:nvPr/>
        </p:nvSpPr>
        <p:spPr>
          <a:xfrm>
            <a:off x="914400" y="1981200"/>
            <a:ext cx="1011238" cy="215900"/>
          </a:xfrm>
          <a:prstGeom prst="rect">
            <a:avLst/>
          </a:prstGeom>
          <a:noFill/>
        </p:spPr>
        <p:txBody>
          <a:bodyPr>
            <a:spAutoFit/>
          </a:bodyPr>
          <a:lstStyle/>
          <a:p>
            <a:pPr>
              <a:defRPr/>
            </a:pPr>
            <a:r>
              <a:rPr lang="en-US" sz="800" dirty="0">
                <a:solidFill>
                  <a:schemeClr val="tx1">
                    <a:lumMod val="50000"/>
                  </a:schemeClr>
                </a:solidFill>
                <a:latin typeface="+mn-lt"/>
              </a:rPr>
              <a:t>Ochamchire</a:t>
            </a:r>
          </a:p>
        </p:txBody>
      </p:sp>
      <p:sp>
        <p:nvSpPr>
          <p:cNvPr id="11" name="TextBox 10"/>
          <p:cNvSpPr txBox="1"/>
          <p:nvPr/>
        </p:nvSpPr>
        <p:spPr>
          <a:xfrm>
            <a:off x="1905000" y="3365500"/>
            <a:ext cx="457200" cy="215900"/>
          </a:xfrm>
          <a:prstGeom prst="rect">
            <a:avLst/>
          </a:prstGeom>
          <a:noFill/>
        </p:spPr>
        <p:txBody>
          <a:bodyPr>
            <a:spAutoFit/>
          </a:bodyPr>
          <a:lstStyle/>
          <a:p>
            <a:pPr>
              <a:defRPr/>
            </a:pPr>
            <a:r>
              <a:rPr lang="en-US" sz="800" dirty="0">
                <a:solidFill>
                  <a:schemeClr val="tx1">
                    <a:lumMod val="50000"/>
                  </a:schemeClr>
                </a:solidFill>
                <a:latin typeface="+mn-lt"/>
              </a:rPr>
              <a:t>Poti</a:t>
            </a:r>
          </a:p>
        </p:txBody>
      </p:sp>
      <p:sp>
        <p:nvSpPr>
          <p:cNvPr id="16" name="TextBox 15"/>
          <p:cNvSpPr txBox="1"/>
          <p:nvPr/>
        </p:nvSpPr>
        <p:spPr>
          <a:xfrm>
            <a:off x="5257800" y="304800"/>
            <a:ext cx="3505200" cy="2124075"/>
          </a:xfrm>
          <a:prstGeom prst="rect">
            <a:avLst/>
          </a:prstGeom>
          <a:noFill/>
        </p:spPr>
        <p:txBody>
          <a:bodyPr>
            <a:spAutoFit/>
          </a:bodyPr>
          <a:lstStyle/>
          <a:p>
            <a:pPr algn="r" eaLnBrk="0" hangingPunct="0">
              <a:defRPr/>
            </a:pPr>
            <a:r>
              <a:rPr lang="en-US" sz="4400" i="1" dirty="0">
                <a:latin typeface="+mj-lt"/>
                <a:ea typeface="+mj-ea"/>
                <a:cs typeface="+mj-cs"/>
              </a:rPr>
              <a:t>Investment in PHC </a:t>
            </a:r>
          </a:p>
          <a:p>
            <a:pPr algn="r" eaLnBrk="0" hangingPunct="0">
              <a:defRPr/>
            </a:pPr>
            <a:endParaRPr lang="en-US" sz="4400" i="1" dirty="0">
              <a:latin typeface="+mj-lt"/>
              <a:ea typeface="+mj-ea"/>
              <a:cs typeface="+mj-cs"/>
            </a:endParaRPr>
          </a:p>
        </p:txBody>
      </p:sp>
      <p:cxnSp>
        <p:nvCxnSpPr>
          <p:cNvPr id="24" name="Straight Connector 23"/>
          <p:cNvCxnSpPr/>
          <p:nvPr/>
        </p:nvCxnSpPr>
        <p:spPr>
          <a:xfrm>
            <a:off x="5638800" y="5562600"/>
            <a:ext cx="3581400" cy="1588"/>
          </a:xfrm>
          <a:prstGeom prst="line">
            <a:avLst/>
          </a:prstGeom>
          <a:ln>
            <a:solidFill>
              <a:schemeClr val="bg2">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64" name="Picture 16" descr="C:\Users\wb366857\Desktop\Presentation for NINO\PNG\adjara.png"/>
          <p:cNvPicPr>
            <a:picLocks noChangeAspect="1" noChangeArrowheads="1"/>
          </p:cNvPicPr>
          <p:nvPr/>
        </p:nvPicPr>
        <p:blipFill>
          <a:blip r:embed="rId3"/>
          <a:srcRect/>
          <a:stretch>
            <a:fillRect/>
          </a:stretch>
        </p:blipFill>
        <p:spPr bwMode="auto">
          <a:xfrm>
            <a:off x="2057400" y="3886200"/>
            <a:ext cx="1481138" cy="941388"/>
          </a:xfrm>
          <a:prstGeom prst="rect">
            <a:avLst/>
          </a:prstGeom>
          <a:noFill/>
          <a:ln w="9525">
            <a:noFill/>
            <a:miter lim="800000"/>
            <a:headEnd/>
            <a:tailEnd/>
          </a:ln>
        </p:spPr>
      </p:pic>
      <p:pic>
        <p:nvPicPr>
          <p:cNvPr id="2066" name="Picture 18" descr="C:\Users\wb366857\Desktop\Presentation for NINO\PNG\shidakartli.png"/>
          <p:cNvPicPr>
            <a:picLocks noChangeAspect="1" noChangeArrowheads="1"/>
          </p:cNvPicPr>
          <p:nvPr/>
        </p:nvPicPr>
        <p:blipFill>
          <a:blip r:embed="rId4"/>
          <a:srcRect/>
          <a:stretch>
            <a:fillRect/>
          </a:stretch>
        </p:blipFill>
        <p:spPr bwMode="auto">
          <a:xfrm>
            <a:off x="4495800" y="2671763"/>
            <a:ext cx="1752600" cy="1747837"/>
          </a:xfrm>
          <a:prstGeom prst="rect">
            <a:avLst/>
          </a:prstGeom>
          <a:noFill/>
          <a:ln w="9525">
            <a:noFill/>
            <a:miter lim="800000"/>
            <a:headEnd/>
            <a:tailEnd/>
          </a:ln>
        </p:spPr>
      </p:pic>
      <p:pic>
        <p:nvPicPr>
          <p:cNvPr id="2065" name="Picture 17" descr="C:\Users\wb366857\Desktop\Presentation for NINO\PNG\imereti.png"/>
          <p:cNvPicPr>
            <a:picLocks noChangeAspect="1" noChangeArrowheads="1"/>
          </p:cNvPicPr>
          <p:nvPr/>
        </p:nvPicPr>
        <p:blipFill>
          <a:blip r:embed="rId5"/>
          <a:srcRect/>
          <a:stretch>
            <a:fillRect/>
          </a:stretch>
        </p:blipFill>
        <p:spPr bwMode="auto">
          <a:xfrm>
            <a:off x="2971800" y="2667000"/>
            <a:ext cx="2209800" cy="1558925"/>
          </a:xfrm>
          <a:prstGeom prst="rect">
            <a:avLst/>
          </a:prstGeom>
          <a:noFill/>
          <a:ln w="9525">
            <a:noFill/>
            <a:miter lim="800000"/>
            <a:headEnd/>
            <a:tailEnd/>
          </a:ln>
        </p:spPr>
      </p:pic>
      <p:cxnSp>
        <p:nvCxnSpPr>
          <p:cNvPr id="38" name="Straight Connector 37"/>
          <p:cNvCxnSpPr/>
          <p:nvPr/>
        </p:nvCxnSpPr>
        <p:spPr>
          <a:xfrm>
            <a:off x="5791200" y="989013"/>
            <a:ext cx="3352800" cy="1587"/>
          </a:xfrm>
          <a:prstGeom prst="line">
            <a:avLst/>
          </a:prstGeom>
          <a:ln>
            <a:solidFill>
              <a:schemeClr val="bg2">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5181600" y="1824038"/>
            <a:ext cx="2133600" cy="461962"/>
          </a:xfrm>
          <a:prstGeom prst="rect">
            <a:avLst/>
          </a:prstGeom>
          <a:noFill/>
          <a:ln w="9525">
            <a:noFill/>
            <a:miter lim="800000"/>
            <a:headEnd/>
            <a:tailEnd/>
          </a:ln>
        </p:spPr>
        <p:txBody>
          <a:bodyPr>
            <a:spAutoFit/>
          </a:bodyPr>
          <a:lstStyle/>
          <a:p>
            <a:pPr>
              <a:defRPr/>
            </a:pPr>
            <a:r>
              <a:rPr lang="en-US" dirty="0">
                <a:latin typeface="+mj-lt"/>
              </a:rPr>
              <a:t>22 </a:t>
            </a:r>
            <a:r>
              <a:rPr lang="en-US" sz="1600" dirty="0">
                <a:latin typeface="+mj-lt"/>
              </a:rPr>
              <a:t>PHC facilities</a:t>
            </a:r>
          </a:p>
        </p:txBody>
      </p:sp>
      <p:sp>
        <p:nvSpPr>
          <p:cNvPr id="25" name="TextBox 24"/>
          <p:cNvSpPr txBox="1">
            <a:spLocks noChangeArrowheads="1"/>
          </p:cNvSpPr>
          <p:nvPr/>
        </p:nvSpPr>
        <p:spPr bwMode="auto">
          <a:xfrm>
            <a:off x="457200" y="3352800"/>
            <a:ext cx="2133600" cy="461963"/>
          </a:xfrm>
          <a:prstGeom prst="rect">
            <a:avLst/>
          </a:prstGeom>
          <a:noFill/>
          <a:ln w="9525">
            <a:noFill/>
            <a:miter lim="800000"/>
            <a:headEnd/>
            <a:tailEnd/>
          </a:ln>
        </p:spPr>
        <p:txBody>
          <a:bodyPr>
            <a:spAutoFit/>
          </a:bodyPr>
          <a:lstStyle/>
          <a:p>
            <a:pPr>
              <a:defRPr/>
            </a:pPr>
            <a:r>
              <a:rPr lang="en-US" dirty="0">
                <a:latin typeface="+mj-lt"/>
              </a:rPr>
              <a:t>34 </a:t>
            </a:r>
            <a:r>
              <a:rPr lang="en-US" sz="1600" dirty="0">
                <a:latin typeface="+mj-lt"/>
              </a:rPr>
              <a:t>PHC facilities</a:t>
            </a:r>
          </a:p>
        </p:txBody>
      </p:sp>
      <p:sp>
        <p:nvSpPr>
          <p:cNvPr id="26" name="TextBox 25"/>
          <p:cNvSpPr txBox="1">
            <a:spLocks noChangeArrowheads="1"/>
          </p:cNvSpPr>
          <p:nvPr/>
        </p:nvSpPr>
        <p:spPr bwMode="auto">
          <a:xfrm>
            <a:off x="3429000" y="990600"/>
            <a:ext cx="2133600" cy="461963"/>
          </a:xfrm>
          <a:prstGeom prst="rect">
            <a:avLst/>
          </a:prstGeom>
          <a:noFill/>
          <a:ln w="9525">
            <a:noFill/>
            <a:miter lim="800000"/>
            <a:headEnd/>
            <a:tailEnd/>
          </a:ln>
        </p:spPr>
        <p:txBody>
          <a:bodyPr>
            <a:spAutoFit/>
          </a:bodyPr>
          <a:lstStyle/>
          <a:p>
            <a:pPr>
              <a:defRPr/>
            </a:pPr>
            <a:r>
              <a:rPr lang="en-US" dirty="0">
                <a:latin typeface="+mj-lt"/>
              </a:rPr>
              <a:t>47 </a:t>
            </a:r>
            <a:r>
              <a:rPr lang="en-US" sz="1600" dirty="0">
                <a:latin typeface="+mj-lt"/>
              </a:rPr>
              <a:t>PHC facilities</a:t>
            </a:r>
          </a:p>
        </p:txBody>
      </p:sp>
      <p:cxnSp>
        <p:nvCxnSpPr>
          <p:cNvPr id="28" name="Straight Arrow Connector 27"/>
          <p:cNvCxnSpPr/>
          <p:nvPr/>
        </p:nvCxnSpPr>
        <p:spPr>
          <a:xfrm>
            <a:off x="1600200" y="38100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6" idx="2"/>
          </p:cNvCxnSpPr>
          <p:nvPr/>
        </p:nvCxnSpPr>
        <p:spPr>
          <a:xfrm rot="5400000">
            <a:off x="3546475" y="2401888"/>
            <a:ext cx="190023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4914107" y="3009106"/>
            <a:ext cx="1295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4227513" y="2781300"/>
            <a:ext cx="777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fade">
                                      <p:cBhvr>
                                        <p:cTn id="7" dur="1000"/>
                                        <p:tgtEl>
                                          <p:spTgt spid="2066"/>
                                        </p:tgtEl>
                                      </p:cBhvr>
                                    </p:animEffect>
                                    <p:anim calcmode="lin" valueType="num">
                                      <p:cBhvr>
                                        <p:cTn id="8" dur="1000" fill="hold"/>
                                        <p:tgtEl>
                                          <p:spTgt spid="2066"/>
                                        </p:tgtEl>
                                        <p:attrNameLst>
                                          <p:attrName>ppt_x</p:attrName>
                                        </p:attrNameLst>
                                      </p:cBhvr>
                                      <p:tavLst>
                                        <p:tav tm="0">
                                          <p:val>
                                            <p:strVal val="#ppt_x"/>
                                          </p:val>
                                        </p:tav>
                                        <p:tav tm="100000">
                                          <p:val>
                                            <p:strVal val="#ppt_x"/>
                                          </p:val>
                                        </p:tav>
                                      </p:tavLst>
                                    </p:anim>
                                    <p:anim calcmode="lin" valueType="num">
                                      <p:cBhvr>
                                        <p:cTn id="9" dur="1000" fill="hold"/>
                                        <p:tgtEl>
                                          <p:spTgt spid="206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64"/>
                                        </p:tgtEl>
                                        <p:attrNameLst>
                                          <p:attrName>style.visibility</p:attrName>
                                        </p:attrNameLst>
                                      </p:cBhvr>
                                      <p:to>
                                        <p:strVal val="visible"/>
                                      </p:to>
                                    </p:set>
                                    <p:animEffect transition="in" filter="fade">
                                      <p:cBhvr>
                                        <p:cTn id="18" dur="1000"/>
                                        <p:tgtEl>
                                          <p:spTgt spid="2064"/>
                                        </p:tgtEl>
                                      </p:cBhvr>
                                    </p:animEffect>
                                    <p:anim calcmode="lin" valueType="num">
                                      <p:cBhvr>
                                        <p:cTn id="19" dur="1000" fill="hold"/>
                                        <p:tgtEl>
                                          <p:spTgt spid="2064"/>
                                        </p:tgtEl>
                                        <p:attrNameLst>
                                          <p:attrName>ppt_x</p:attrName>
                                        </p:attrNameLst>
                                      </p:cBhvr>
                                      <p:tavLst>
                                        <p:tav tm="0">
                                          <p:val>
                                            <p:strVal val="#ppt_x"/>
                                          </p:val>
                                        </p:tav>
                                        <p:tav tm="100000">
                                          <p:val>
                                            <p:strVal val="#ppt_x"/>
                                          </p:val>
                                        </p:tav>
                                      </p:tavLst>
                                    </p:anim>
                                    <p:anim calcmode="lin" valueType="num">
                                      <p:cBhvr>
                                        <p:cTn id="20" dur="1000" fill="hold"/>
                                        <p:tgtEl>
                                          <p:spTgt spid="206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500"/>
                                  </p:stCondLst>
                                  <p:childTnLst>
                                    <p:set>
                                      <p:cBhvr>
                                        <p:cTn id="24" dur="1" fill="hold">
                                          <p:stCondLst>
                                            <p:cond delay="0"/>
                                          </p:stCondLst>
                                        </p:cTn>
                                        <p:tgtEl>
                                          <p:spTgt spid="2065"/>
                                        </p:tgtEl>
                                        <p:attrNameLst>
                                          <p:attrName>style.visibility</p:attrName>
                                        </p:attrNameLst>
                                      </p:cBhvr>
                                      <p:to>
                                        <p:strVal val="visible"/>
                                      </p:to>
                                    </p:set>
                                    <p:animEffect transition="in" filter="fade">
                                      <p:cBhvr>
                                        <p:cTn id="25" dur="1000"/>
                                        <p:tgtEl>
                                          <p:spTgt spid="2065"/>
                                        </p:tgtEl>
                                      </p:cBhvr>
                                    </p:animEffect>
                                    <p:anim calcmode="lin" valueType="num">
                                      <p:cBhvr>
                                        <p:cTn id="26" dur="1000" fill="hold"/>
                                        <p:tgtEl>
                                          <p:spTgt spid="2065"/>
                                        </p:tgtEl>
                                        <p:attrNameLst>
                                          <p:attrName>ppt_x</p:attrName>
                                        </p:attrNameLst>
                                      </p:cBhvr>
                                      <p:tavLst>
                                        <p:tav tm="0">
                                          <p:val>
                                            <p:strVal val="#ppt_x"/>
                                          </p:val>
                                        </p:tav>
                                        <p:tav tm="100000">
                                          <p:val>
                                            <p:strVal val="#ppt_x"/>
                                          </p:val>
                                        </p:tav>
                                      </p:tavLst>
                                    </p:anim>
                                    <p:anim calcmode="lin" valueType="num">
                                      <p:cBhvr>
                                        <p:cTn id="27" dur="1000" fill="hold"/>
                                        <p:tgtEl>
                                          <p:spTgt spid="206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2000"/>
                                        <p:tgtEl>
                                          <p:spTgt spid="17"/>
                                        </p:tgtEl>
                                      </p:cBhvr>
                                    </p:animEffect>
                                    <p:set>
                                      <p:cBhvr>
                                        <p:cTn id="32" dur="1" fill="hold">
                                          <p:stCondLst>
                                            <p:cond delay="1999"/>
                                          </p:stCondLst>
                                        </p:cTn>
                                        <p:tgtEl>
                                          <p:spTgt spid="17"/>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35"/>
                                        </p:tgtEl>
                                      </p:cBhvr>
                                    </p:animEffect>
                                    <p:set>
                                      <p:cBhvr>
                                        <p:cTn id="35" dur="1" fill="hold">
                                          <p:stCondLst>
                                            <p:cond delay="1999"/>
                                          </p:stCondLst>
                                        </p:cTn>
                                        <p:tgtEl>
                                          <p:spTgt spid="35"/>
                                        </p:tgtEl>
                                        <p:attrNameLst>
                                          <p:attrName>style.visibility</p:attrName>
                                        </p:attrNameLst>
                                      </p:cBhvr>
                                      <p:to>
                                        <p:strVal val="hidden"/>
                                      </p:to>
                                    </p:set>
                                  </p:childTnLst>
                                </p:cTn>
                              </p:par>
                              <p:par>
                                <p:cTn id="36" presetID="10" presetClass="entr" presetSubtype="0" fill="hold" nodeType="withEffect">
                                  <p:stCondLst>
                                    <p:cond delay="50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20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0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20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20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20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000"/>
                                        <p:tgtEl>
                                          <p:spTgt spid="25"/>
                                        </p:tgtEl>
                                      </p:cBhvr>
                                    </p:animEffect>
                                  </p:childTnLst>
                                </p:cTn>
                              </p:par>
                              <p:par>
                                <p:cTn id="59" presetID="10"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2000"/>
                                        <p:tgtEl>
                                          <p:spTgt spid="28"/>
                                        </p:tgtEl>
                                      </p:cBhvr>
                                    </p:animEffect>
                                  </p:childTnLst>
                                </p:cTn>
                              </p:par>
                              <p:par>
                                <p:cTn id="62" presetID="10" presetClass="exit" presetSubtype="0" fill="hold" nodeType="withEffect">
                                  <p:stCondLst>
                                    <p:cond delay="0"/>
                                  </p:stCondLst>
                                  <p:childTnLst>
                                    <p:animEffect transition="out" filter="fade">
                                      <p:cBhvr>
                                        <p:cTn id="63" dur="2000"/>
                                        <p:tgtEl>
                                          <p:spTgt spid="41"/>
                                        </p:tgtEl>
                                      </p:cBhvr>
                                    </p:animEffect>
                                    <p:set>
                                      <p:cBhvr>
                                        <p:cTn id="64" dur="1" fill="hold">
                                          <p:stCondLst>
                                            <p:cond delay="1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17" grpId="0"/>
      <p:bldP spid="23"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descr="DSC00111"/>
          <p:cNvPicPr>
            <a:picLocks noChangeAspect="1" noChangeArrowheads="1"/>
          </p:cNvPicPr>
          <p:nvPr/>
        </p:nvPicPr>
        <p:blipFill>
          <a:blip r:embed="rId2"/>
          <a:srcRect/>
          <a:stretch>
            <a:fillRect/>
          </a:stretch>
        </p:blipFill>
        <p:spPr bwMode="auto">
          <a:xfrm>
            <a:off x="4648200" y="3733800"/>
            <a:ext cx="3962400" cy="2700338"/>
          </a:xfrm>
          <a:prstGeom prst="rect">
            <a:avLst/>
          </a:prstGeom>
          <a:noFill/>
          <a:ln w="28575" algn="in">
            <a:solidFill>
              <a:srgbClr val="000000"/>
            </a:solidFill>
            <a:miter lim="800000"/>
            <a:headEnd/>
            <a:tailEnd/>
          </a:ln>
        </p:spPr>
      </p:pic>
      <p:pic>
        <p:nvPicPr>
          <p:cNvPr id="56322" name="Picture 4" descr="DSC00112"/>
          <p:cNvPicPr>
            <a:picLocks noChangeAspect="1" noChangeArrowheads="1"/>
          </p:cNvPicPr>
          <p:nvPr/>
        </p:nvPicPr>
        <p:blipFill>
          <a:blip r:embed="rId3"/>
          <a:srcRect/>
          <a:stretch>
            <a:fillRect/>
          </a:stretch>
        </p:blipFill>
        <p:spPr bwMode="auto">
          <a:xfrm>
            <a:off x="4724400" y="533400"/>
            <a:ext cx="3733800" cy="2743200"/>
          </a:xfrm>
          <a:prstGeom prst="rect">
            <a:avLst/>
          </a:prstGeom>
          <a:noFill/>
          <a:ln w="28575" algn="in">
            <a:solidFill>
              <a:srgbClr val="000000"/>
            </a:solidFill>
            <a:miter lim="800000"/>
            <a:headEnd/>
            <a:tailEnd/>
          </a:ln>
        </p:spPr>
      </p:pic>
      <p:pic>
        <p:nvPicPr>
          <p:cNvPr id="56323" name="Picture 4" descr="IMG_0040"/>
          <p:cNvPicPr>
            <a:picLocks noChangeAspect="1" noChangeArrowheads="1"/>
          </p:cNvPicPr>
          <p:nvPr/>
        </p:nvPicPr>
        <p:blipFill>
          <a:blip r:embed="rId4"/>
          <a:srcRect/>
          <a:stretch>
            <a:fillRect/>
          </a:stretch>
        </p:blipFill>
        <p:spPr bwMode="auto">
          <a:xfrm>
            <a:off x="457200" y="533400"/>
            <a:ext cx="3962400" cy="2743200"/>
          </a:xfrm>
          <a:prstGeom prst="rect">
            <a:avLst/>
          </a:prstGeom>
          <a:noFill/>
          <a:ln w="28575" algn="in">
            <a:solidFill>
              <a:srgbClr val="000000"/>
            </a:solidFill>
            <a:miter lim="800000"/>
            <a:headEnd/>
            <a:tailEnd/>
          </a:ln>
        </p:spPr>
      </p:pic>
      <p:sp>
        <p:nvSpPr>
          <p:cNvPr id="6" name="Text Box 7"/>
          <p:cNvSpPr txBox="1">
            <a:spLocks noChangeArrowheads="1"/>
          </p:cNvSpPr>
          <p:nvPr/>
        </p:nvSpPr>
        <p:spPr bwMode="auto">
          <a:xfrm>
            <a:off x="457200" y="3962400"/>
            <a:ext cx="3600450" cy="1524000"/>
          </a:xfrm>
          <a:prstGeom prst="rect">
            <a:avLst/>
          </a:prstGeom>
          <a:noFill/>
          <a:ln w="9525" algn="in">
            <a:noFill/>
            <a:miter lim="800000"/>
            <a:headEnd/>
            <a:tailEnd/>
          </a:ln>
          <a:effectLst/>
        </p:spPr>
        <p:txBody>
          <a:bodyPr lIns="36576" tIns="36576" rIns="36576" bIns="36576"/>
          <a:lstStyle/>
          <a:p>
            <a:pPr algn="ctr"/>
            <a:r>
              <a:rPr lang="en-US" b="1" i="1">
                <a:solidFill>
                  <a:srgbClr val="000000"/>
                </a:solidFill>
                <a:latin typeface="Calibri" pitchFamily="34" charset="0"/>
              </a:rPr>
              <a:t>Village Tsutskhvati</a:t>
            </a:r>
          </a:p>
          <a:p>
            <a:pPr algn="ctr"/>
            <a:r>
              <a:rPr lang="en-US" b="1" i="1">
                <a:solidFill>
                  <a:srgbClr val="000000"/>
                </a:solidFill>
                <a:latin typeface="Calibri" pitchFamily="34" charset="0"/>
              </a:rPr>
              <a:t> Village  Gorda </a:t>
            </a:r>
          </a:p>
          <a:p>
            <a:pPr algn="ctr"/>
            <a:r>
              <a:rPr lang="en-US" sz="1600" b="1" i="1">
                <a:solidFill>
                  <a:srgbClr val="000000"/>
                </a:solidFill>
                <a:latin typeface="Calibri" pitchFamily="34" charset="0"/>
              </a:rPr>
              <a:t>Village Zegani</a:t>
            </a:r>
            <a:endParaRPr lang="en-US" sz="1600" b="1">
              <a:solidFill>
                <a:srgbClr val="000000"/>
              </a:solidFill>
              <a:latin typeface="Calibri" pitchFamily="34" charset="0"/>
            </a:endParaRPr>
          </a:p>
          <a:p>
            <a:r>
              <a:rPr lang="en-US" sz="1600" b="1">
                <a:solidFill>
                  <a:srgbClr val="000000"/>
                </a:solidFill>
                <a:latin typeface="Calibri" pitchFamily="34" charset="0"/>
              </a:rPr>
              <a:t> </a:t>
            </a:r>
          </a:p>
          <a:p>
            <a:r>
              <a:rPr lang="en-US" sz="1600" b="1">
                <a:solidFill>
                  <a:srgbClr val="000000"/>
                </a:solidFill>
                <a:latin typeface="Calibri" pitchFamily="34" charset="0"/>
              </a:rPr>
              <a:t>     </a:t>
            </a:r>
          </a:p>
          <a:p>
            <a:r>
              <a:rPr lang="en-US" sz="1600" b="1">
                <a:solidFill>
                  <a:srgbClr val="000000"/>
                </a:solidFill>
                <a:latin typeface="Calibri" pitchFamily="34" charset="0"/>
              </a:rPr>
              <a:t>     </a:t>
            </a:r>
            <a:endParaRPr lang="en-US" sz="1600" b="1">
              <a:solidFill>
                <a:srgbClr val="000000"/>
              </a:solidFill>
              <a:latin typeface="AcadNusx" pitchFamily="2" charset="0"/>
            </a:endParaRPr>
          </a:p>
          <a:p>
            <a:endParaRPr lang="en-US" sz="1600" b="1">
              <a:solidFill>
                <a:srgbClr val="000000"/>
              </a:solidFill>
              <a:latin typeface="AcadNusx" pitchFamily="2" charset="0"/>
            </a:endParaRPr>
          </a:p>
          <a:p>
            <a:endParaRPr lang="en-US" sz="1600" b="1">
              <a:solidFill>
                <a:srgbClr val="000000"/>
              </a:solidFill>
              <a:latin typeface="AcadNusx" pitchFamily="2" charset="0"/>
            </a:endParaRPr>
          </a:p>
          <a:p>
            <a:r>
              <a:rPr lang="en-US" sz="1600" b="1">
                <a:solidFill>
                  <a:srgbClr val="000000"/>
                </a:solidFill>
                <a:latin typeface="AcadNusx" pitchFamily="2" charset="0"/>
              </a:rPr>
              <a:t>   </a:t>
            </a:r>
          </a:p>
          <a:p>
            <a:endParaRPr lang="en-US" sz="1600" b="1">
              <a:solidFill>
                <a:srgbClr val="000000"/>
              </a:solidFill>
              <a:latin typeface="AcadNusx" pitchFamily="2" charset="0"/>
            </a:endParaRPr>
          </a:p>
          <a:p>
            <a:r>
              <a:rPr lang="en-US" sz="1600" b="1">
                <a:solidFill>
                  <a:srgbClr val="000000"/>
                </a:solidFill>
                <a:latin typeface="AcadNusx" pitchFamily="2" charset="0"/>
              </a:rPr>
              <a:t>   </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DSC00468"/>
          <p:cNvPicPr>
            <a:picLocks noChangeAspect="1" noChangeArrowheads="1"/>
          </p:cNvPicPr>
          <p:nvPr/>
        </p:nvPicPr>
        <p:blipFill>
          <a:blip r:embed="rId2"/>
          <a:srcRect/>
          <a:stretch>
            <a:fillRect/>
          </a:stretch>
        </p:blipFill>
        <p:spPr bwMode="auto">
          <a:xfrm>
            <a:off x="457200" y="381000"/>
            <a:ext cx="3657600" cy="2743200"/>
          </a:xfrm>
          <a:prstGeom prst="rect">
            <a:avLst/>
          </a:prstGeom>
          <a:noFill/>
          <a:ln w="28575" algn="in">
            <a:solidFill>
              <a:srgbClr val="000000"/>
            </a:solidFill>
            <a:miter lim="800000"/>
            <a:headEnd/>
            <a:tailEnd/>
          </a:ln>
        </p:spPr>
      </p:pic>
      <p:pic>
        <p:nvPicPr>
          <p:cNvPr id="57346" name="Picture 5" descr="DSC00511"/>
          <p:cNvPicPr>
            <a:picLocks noChangeAspect="1" noChangeArrowheads="1"/>
          </p:cNvPicPr>
          <p:nvPr/>
        </p:nvPicPr>
        <p:blipFill>
          <a:blip r:embed="rId3"/>
          <a:srcRect/>
          <a:stretch>
            <a:fillRect/>
          </a:stretch>
        </p:blipFill>
        <p:spPr bwMode="auto">
          <a:xfrm>
            <a:off x="5029200" y="381000"/>
            <a:ext cx="3657600" cy="2743200"/>
          </a:xfrm>
          <a:prstGeom prst="rect">
            <a:avLst/>
          </a:prstGeom>
          <a:noFill/>
          <a:ln w="28575" algn="in">
            <a:solidFill>
              <a:srgbClr val="000000"/>
            </a:solidFill>
            <a:miter lim="800000"/>
            <a:headEnd/>
            <a:tailEnd/>
          </a:ln>
        </p:spPr>
      </p:pic>
      <p:pic>
        <p:nvPicPr>
          <p:cNvPr id="57347" name="Picture 6" descr="DSC00537"/>
          <p:cNvPicPr>
            <a:picLocks noChangeAspect="1" noChangeArrowheads="1"/>
          </p:cNvPicPr>
          <p:nvPr/>
        </p:nvPicPr>
        <p:blipFill>
          <a:blip r:embed="rId4"/>
          <a:srcRect/>
          <a:stretch>
            <a:fillRect/>
          </a:stretch>
        </p:blipFill>
        <p:spPr bwMode="auto">
          <a:xfrm>
            <a:off x="5029200" y="3581400"/>
            <a:ext cx="3657600" cy="2743200"/>
          </a:xfrm>
          <a:prstGeom prst="rect">
            <a:avLst/>
          </a:prstGeom>
          <a:noFill/>
          <a:ln w="28575" algn="in">
            <a:solidFill>
              <a:srgbClr val="000000"/>
            </a:solidFill>
            <a:miter lim="800000"/>
            <a:headEnd/>
            <a:tailEnd/>
          </a:ln>
        </p:spPr>
      </p:pic>
      <p:sp>
        <p:nvSpPr>
          <p:cNvPr id="6" name="Text Box 7"/>
          <p:cNvSpPr txBox="1">
            <a:spLocks noChangeArrowheads="1"/>
          </p:cNvSpPr>
          <p:nvPr/>
        </p:nvSpPr>
        <p:spPr bwMode="auto">
          <a:xfrm>
            <a:off x="914400" y="3752850"/>
            <a:ext cx="3143250" cy="2228850"/>
          </a:xfrm>
          <a:prstGeom prst="rect">
            <a:avLst/>
          </a:prstGeom>
          <a:noFill/>
          <a:ln w="9525" algn="in">
            <a:noFill/>
            <a:miter lim="800000"/>
            <a:headEnd/>
            <a:tailEnd/>
          </a:ln>
          <a:effectLst/>
        </p:spPr>
        <p:txBody>
          <a:bodyPr lIns="36576" tIns="36576" rIns="36576" bIns="36576"/>
          <a:lstStyle/>
          <a:p>
            <a:pPr algn="ctr"/>
            <a:endParaRPr lang="en-US" sz="1000">
              <a:solidFill>
                <a:srgbClr val="000000"/>
              </a:solidFill>
              <a:latin typeface="Times New Roman" pitchFamily="18" charset="0"/>
            </a:endParaRPr>
          </a:p>
          <a:p>
            <a:pPr algn="ctr"/>
            <a:endParaRPr lang="en-US" b="1" i="1">
              <a:solidFill>
                <a:srgbClr val="000000"/>
              </a:solidFill>
              <a:latin typeface="AcadNusx" pitchFamily="2" charset="0"/>
            </a:endParaRPr>
          </a:p>
          <a:p>
            <a:pPr algn="ctr"/>
            <a:endParaRPr lang="en-US" b="1" i="1">
              <a:solidFill>
                <a:srgbClr val="000000"/>
              </a:solidFill>
              <a:latin typeface="AcadNusx" pitchFamily="2" charset="0"/>
            </a:endParaRPr>
          </a:p>
          <a:p>
            <a:r>
              <a:rPr lang="en-US" sz="1600" b="1">
                <a:solidFill>
                  <a:srgbClr val="000000"/>
                </a:solidFill>
                <a:latin typeface="AcadNusx" pitchFamily="2" charset="0"/>
              </a:rPr>
              <a:t> </a:t>
            </a:r>
            <a:r>
              <a:rPr lang="en-US" b="1" i="1">
                <a:solidFill>
                  <a:srgbClr val="000000"/>
                </a:solidFill>
              </a:rPr>
              <a:t>Village</a:t>
            </a:r>
            <a:r>
              <a:rPr lang="en-US" sz="1600" b="1">
                <a:solidFill>
                  <a:srgbClr val="000000"/>
                </a:solidFill>
                <a:latin typeface="AcadNusx" pitchFamily="2" charset="0"/>
              </a:rPr>
              <a:t> </a:t>
            </a:r>
            <a:r>
              <a:rPr lang="en-US" b="1" i="1">
                <a:solidFill>
                  <a:srgbClr val="000000"/>
                </a:solidFill>
              </a:rPr>
              <a:t>Igoeti</a:t>
            </a:r>
          </a:p>
          <a:p>
            <a:r>
              <a:rPr lang="en-US" b="1" i="1">
                <a:solidFill>
                  <a:srgbClr val="000000"/>
                </a:solidFill>
              </a:rPr>
              <a:t>Village  Okami</a:t>
            </a:r>
          </a:p>
          <a:p>
            <a:r>
              <a:rPr lang="en-US" sz="1600" b="1">
                <a:solidFill>
                  <a:srgbClr val="000000"/>
                </a:solidFill>
                <a:latin typeface="Calibri" pitchFamily="34" charset="0"/>
              </a:rPr>
              <a:t> </a:t>
            </a:r>
            <a:r>
              <a:rPr lang="en-US" b="1" i="1">
                <a:solidFill>
                  <a:srgbClr val="000000"/>
                </a:solidFill>
              </a:rPr>
              <a:t>Village</a:t>
            </a:r>
            <a:r>
              <a:rPr lang="en-US"/>
              <a:t> </a:t>
            </a:r>
            <a:r>
              <a:rPr lang="en-US" b="1" i="1">
                <a:solidFill>
                  <a:srgbClr val="000000"/>
                </a:solidFill>
              </a:rPr>
              <a:t>Kvemo Chala</a:t>
            </a:r>
          </a:p>
          <a:p>
            <a:endParaRPr lang="en-US" sz="1600" b="1">
              <a:solidFill>
                <a:srgbClr val="000000"/>
              </a:solidFill>
              <a:latin typeface="AcadNusx" pitchFamily="2" charset="0"/>
            </a:endParaRPr>
          </a:p>
          <a:p>
            <a:endParaRPr lang="en-US" sz="1600" b="1">
              <a:solidFill>
                <a:srgbClr val="000000"/>
              </a:solidFill>
              <a:latin typeface="AcadNusx" pitchFamily="2" charset="0"/>
            </a:endParaRPr>
          </a:p>
          <a:p>
            <a:r>
              <a:rPr lang="en-US" sz="1600" b="1">
                <a:solidFill>
                  <a:srgbClr val="000000"/>
                </a:solidFill>
                <a:latin typeface="AcadNusx" pitchFamily="2" charset="0"/>
              </a:rPr>
              <a:t>   </a:t>
            </a:r>
          </a:p>
          <a:p>
            <a:endParaRPr lang="en-US" sz="1600" b="1">
              <a:solidFill>
                <a:srgbClr val="000000"/>
              </a:solidFill>
              <a:latin typeface="AcadNusx" pitchFamily="2" charset="0"/>
            </a:endParaRPr>
          </a:p>
          <a:p>
            <a:r>
              <a:rPr lang="en-US" sz="1600" b="1">
                <a:solidFill>
                  <a:srgbClr val="000000"/>
                </a:solidFill>
                <a:latin typeface="AcadNusx" pitchFamily="2"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i="1" smtClean="0"/>
              <a:t>Investment in Public Health/Lab Network</a:t>
            </a:r>
          </a:p>
        </p:txBody>
      </p:sp>
      <p:sp>
        <p:nvSpPr>
          <p:cNvPr id="58370" name="Content Placeholder 2"/>
          <p:cNvSpPr>
            <a:spLocks noGrp="1"/>
          </p:cNvSpPr>
          <p:nvPr>
            <p:ph idx="1"/>
          </p:nvPr>
        </p:nvSpPr>
        <p:spPr/>
        <p:txBody>
          <a:bodyPr/>
          <a:lstStyle/>
          <a:p>
            <a:pPr eaLnBrk="1" hangingPunct="1">
              <a:buFont typeface="Arial" charset="0"/>
              <a:buNone/>
            </a:pPr>
            <a:r>
              <a:rPr lang="en-US" smtClean="0"/>
              <a:t>Construction of  5  LLC  within  Primary Health Care Development Project (EU)</a:t>
            </a:r>
          </a:p>
          <a:p>
            <a:pPr eaLnBrk="1" hangingPunct="1">
              <a:buFont typeface="Arial" charset="0"/>
              <a:buNone/>
            </a:pPr>
            <a:endParaRPr lang="en-US" smtClean="0"/>
          </a:p>
          <a:p>
            <a:pPr eaLnBrk="1" hangingPunct="1"/>
            <a:r>
              <a:rPr lang="en-US" sz="2800" smtClean="0"/>
              <a:t>Akhaltsike</a:t>
            </a:r>
          </a:p>
          <a:p>
            <a:pPr eaLnBrk="1" hangingPunct="1"/>
            <a:r>
              <a:rPr lang="en-US" sz="2800" smtClean="0"/>
              <a:t>Ambrolauri</a:t>
            </a:r>
          </a:p>
          <a:p>
            <a:pPr eaLnBrk="1" hangingPunct="1"/>
            <a:r>
              <a:rPr lang="en-US" sz="2800" smtClean="0"/>
              <a:t>Poti</a:t>
            </a:r>
          </a:p>
          <a:p>
            <a:pPr eaLnBrk="1" hangingPunct="1"/>
            <a:r>
              <a:rPr lang="en-US" sz="2800" smtClean="0"/>
              <a:t>Zugdidi</a:t>
            </a:r>
          </a:p>
          <a:p>
            <a:pPr eaLnBrk="1" hangingPunct="1"/>
            <a:r>
              <a:rPr lang="en-US" sz="2800" smtClean="0"/>
              <a:t>Ozurgeti</a:t>
            </a:r>
          </a:p>
          <a:p>
            <a:pPr eaLnBrk="1" hangingPunct="1">
              <a:buFont typeface="Arial" charset="0"/>
              <a:buNone/>
            </a:pPr>
            <a:endParaRPr lang="en-US"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eaLnBrk="1" hangingPunct="1"/>
            <a:r>
              <a:rPr lang="en-US" smtClean="0"/>
              <a:t>Investment in Human Resources</a:t>
            </a:r>
          </a:p>
        </p:txBody>
      </p:sp>
      <p:sp>
        <p:nvSpPr>
          <p:cNvPr id="59394" name="Content Placeholder 2"/>
          <p:cNvSpPr>
            <a:spLocks noGrp="1"/>
          </p:cNvSpPr>
          <p:nvPr>
            <p:ph idx="1"/>
          </p:nvPr>
        </p:nvSpPr>
        <p:spPr/>
        <p:txBody>
          <a:bodyPr/>
          <a:lstStyle/>
          <a:p>
            <a:pPr eaLnBrk="1" hangingPunct="1">
              <a:buFont typeface="Arial" charset="0"/>
              <a:buNone/>
            </a:pPr>
            <a:endParaRPr lang="en-US" smtClean="0"/>
          </a:p>
          <a:p>
            <a:pPr eaLnBrk="1" hangingPunct="1"/>
            <a:r>
              <a:rPr lang="en-US" smtClean="0"/>
              <a:t>Training of FM Doctors and Nurses</a:t>
            </a:r>
          </a:p>
          <a:p>
            <a:pPr eaLnBrk="1" hangingPunct="1"/>
            <a:r>
              <a:rPr lang="en-US" smtClean="0"/>
              <a:t>Trainings in Guidelines and Protocols</a:t>
            </a:r>
          </a:p>
          <a:p>
            <a:pPr eaLnBrk="1" hangingPunct="1"/>
            <a:r>
              <a:rPr lang="en-US" smtClean="0"/>
              <a:t>Trainings in Managment</a:t>
            </a:r>
          </a:p>
          <a:p>
            <a:pPr eaLnBrk="1" hangingPunct="1"/>
            <a:r>
              <a:rPr lang="en-US" smtClean="0"/>
              <a:t>Trainings in </a:t>
            </a:r>
            <a:r>
              <a:rPr lang="en-GB" smtClean="0"/>
              <a:t>Private Medical Practice</a:t>
            </a:r>
            <a:r>
              <a:rPr lang="en-US" smtClean="0"/>
              <a:t> Managment</a:t>
            </a:r>
          </a:p>
          <a:p>
            <a:pPr eaLnBrk="1" hangingPunct="1"/>
            <a:r>
              <a:rPr lang="en-US" smtClean="0"/>
              <a:t>Modular Training</a:t>
            </a:r>
          </a:p>
          <a:p>
            <a:pPr eaLnBrk="1" hangingPunct="1"/>
            <a:endParaRPr lang="en-US" smtClean="0"/>
          </a:p>
          <a:p>
            <a:pPr eaLnBrk="1" hangingPunct="1"/>
            <a:endParaRPr lang="en-US" smtClean="0"/>
          </a:p>
          <a:p>
            <a:pPr eaLnBrk="1" hangingPunct="1">
              <a:buFont typeface="Arial" charset="0"/>
              <a:buNone/>
            </a:pPr>
            <a:endParaRPr lang="en-US" smtClean="0"/>
          </a:p>
          <a:p>
            <a:pPr eaLnBrk="1" hangingPunct="1">
              <a:buFont typeface="Arial" charset="0"/>
              <a:buNone/>
            </a:pPr>
            <a:endParaRPr lang="en-US" smtClean="0"/>
          </a:p>
          <a:p>
            <a:pPr eaLnBrk="1" hangingPunct="1"/>
            <a:endParaRPr lang="en-US"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p:txBody>
          <a:bodyPr/>
          <a:lstStyle/>
          <a:p>
            <a:pPr algn="r" eaLnBrk="1" hangingPunct="1"/>
            <a:r>
              <a:rPr lang="en-US" i="1" smtClean="0">
                <a:latin typeface="Times New Roman" pitchFamily="18" charset="0"/>
                <a:cs typeface="Times New Roman" pitchFamily="18" charset="0"/>
              </a:rPr>
              <a:t>FM trainings: </a:t>
            </a:r>
            <a:br>
              <a:rPr lang="en-US" i="1" smtClean="0">
                <a:latin typeface="Times New Roman" pitchFamily="18" charset="0"/>
                <a:cs typeface="Times New Roman" pitchFamily="18" charset="0"/>
              </a:rPr>
            </a:br>
            <a:r>
              <a:rPr lang="en-US" i="1" smtClean="0">
                <a:latin typeface="Times New Roman" pitchFamily="18" charset="0"/>
                <a:cs typeface="Times New Roman" pitchFamily="18" charset="0"/>
              </a:rPr>
              <a:t>who and how much </a:t>
            </a:r>
          </a:p>
        </p:txBody>
      </p:sp>
      <p:graphicFrame>
        <p:nvGraphicFramePr>
          <p:cNvPr id="22530" name="Content Placeholder 3"/>
          <p:cNvGraphicFramePr>
            <a:graphicFrameLocks noGrp="1"/>
          </p:cNvGraphicFramePr>
          <p:nvPr>
            <p:ph idx="1"/>
          </p:nvPr>
        </p:nvGraphicFramePr>
        <p:xfrm>
          <a:off x="533400" y="2057400"/>
          <a:ext cx="8229600" cy="4525963"/>
        </p:xfrm>
        <a:graphic>
          <a:graphicData uri="http://schemas.openxmlformats.org/presentationml/2006/ole">
            <p:oleObj spid="_x0000_s22530" r:id="rId4" imgW="8230313" imgH="4523624" progId="Excel.Sheet.8">
              <p:embed/>
            </p:oleObj>
          </a:graphicData>
        </a:graphic>
      </p:graphicFrame>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C:\Users\wb366857\Desktop\Presentation for NINO\PNG\all regions map.png"/>
          <p:cNvPicPr>
            <a:picLocks noChangeAspect="1" noChangeArrowheads="1"/>
          </p:cNvPicPr>
          <p:nvPr/>
        </p:nvPicPr>
        <p:blipFill>
          <a:blip r:embed="rId2">
            <a:lum bright="4000"/>
          </a:blip>
          <a:srcRect/>
          <a:stretch>
            <a:fillRect/>
          </a:stretch>
        </p:blipFill>
        <p:spPr bwMode="auto">
          <a:xfrm>
            <a:off x="-838200" y="533400"/>
            <a:ext cx="10423525" cy="5875338"/>
          </a:xfrm>
          <a:prstGeom prst="rect">
            <a:avLst/>
          </a:prstGeom>
          <a:noFill/>
          <a:ln w="9525">
            <a:noFill/>
            <a:miter lim="800000"/>
            <a:headEnd/>
            <a:tailEnd/>
          </a:ln>
        </p:spPr>
      </p:pic>
      <p:sp>
        <p:nvSpPr>
          <p:cNvPr id="38" name="TextBox 37"/>
          <p:cNvSpPr txBox="1"/>
          <p:nvPr/>
        </p:nvSpPr>
        <p:spPr>
          <a:xfrm>
            <a:off x="4800600" y="152400"/>
            <a:ext cx="4800600" cy="630238"/>
          </a:xfrm>
          <a:prstGeom prst="rect">
            <a:avLst/>
          </a:prstGeom>
          <a:noFill/>
        </p:spPr>
        <p:txBody>
          <a:bodyPr>
            <a:spAutoFit/>
          </a:bodyPr>
          <a:lstStyle/>
          <a:p>
            <a:pPr>
              <a:defRPr/>
            </a:pPr>
            <a:r>
              <a:rPr lang="en-US" sz="3500" i="1" dirty="0">
                <a:latin typeface="+mj-lt"/>
              </a:rPr>
              <a:t>Training Centers in:</a:t>
            </a:r>
          </a:p>
        </p:txBody>
      </p:sp>
      <p:sp>
        <p:nvSpPr>
          <p:cNvPr id="39" name="Oval 38"/>
          <p:cNvSpPr/>
          <p:nvPr/>
        </p:nvSpPr>
        <p:spPr>
          <a:xfrm>
            <a:off x="5715000" y="4191000"/>
            <a:ext cx="1219200" cy="12192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6096000" y="4572000"/>
            <a:ext cx="457200" cy="4572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762000" y="4191000"/>
            <a:ext cx="1219200" cy="12192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1143000" y="4572000"/>
            <a:ext cx="457200" cy="4572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2514600" y="2971800"/>
            <a:ext cx="1143000" cy="11430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2895600" y="3352800"/>
            <a:ext cx="428625" cy="428625"/>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4648200" y="3581400"/>
            <a:ext cx="1219200" cy="12192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5029200" y="3962400"/>
            <a:ext cx="457200" cy="4572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172200" y="4572000"/>
            <a:ext cx="1066800" cy="9906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477000" y="4876800"/>
            <a:ext cx="400050" cy="371475"/>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990600" y="3810000"/>
            <a:ext cx="1219200" cy="12192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1371600" y="4191000"/>
            <a:ext cx="457200" cy="457200"/>
          </a:xfrm>
          <a:prstGeom prst="ellipse">
            <a:avLst/>
          </a:prstGeom>
          <a:solidFill>
            <a:schemeClr val="accent1">
              <a:alpha val="1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p:cNvSpPr txBox="1"/>
          <p:nvPr/>
        </p:nvSpPr>
        <p:spPr>
          <a:xfrm>
            <a:off x="6858000" y="685800"/>
            <a:ext cx="1371600" cy="477838"/>
          </a:xfrm>
          <a:prstGeom prst="rect">
            <a:avLst/>
          </a:prstGeom>
          <a:noFill/>
        </p:spPr>
        <p:txBody>
          <a:bodyPr>
            <a:spAutoFit/>
          </a:bodyPr>
          <a:lstStyle/>
          <a:p>
            <a:pPr>
              <a:buFont typeface="Arial" pitchFamily="34" charset="0"/>
              <a:buChar char="•"/>
              <a:defRPr/>
            </a:pPr>
            <a:r>
              <a:rPr lang="en-US" sz="2500" dirty="0">
                <a:latin typeface="+mj-lt"/>
              </a:rPr>
              <a:t> Batumi</a:t>
            </a:r>
          </a:p>
        </p:txBody>
      </p:sp>
      <p:sp>
        <p:nvSpPr>
          <p:cNvPr id="18" name="TextBox 17"/>
          <p:cNvSpPr txBox="1"/>
          <p:nvPr/>
        </p:nvSpPr>
        <p:spPr>
          <a:xfrm>
            <a:off x="6858000" y="990600"/>
            <a:ext cx="1676400" cy="477838"/>
          </a:xfrm>
          <a:prstGeom prst="rect">
            <a:avLst/>
          </a:prstGeom>
          <a:noFill/>
        </p:spPr>
        <p:txBody>
          <a:bodyPr>
            <a:spAutoFit/>
          </a:bodyPr>
          <a:lstStyle/>
          <a:p>
            <a:pPr>
              <a:buFont typeface="Arial" pitchFamily="34" charset="0"/>
              <a:buChar char="•"/>
              <a:defRPr/>
            </a:pPr>
            <a:r>
              <a:rPr lang="en-US" sz="2500" dirty="0">
                <a:latin typeface="+mj-lt"/>
              </a:rPr>
              <a:t> Kobuleti</a:t>
            </a:r>
          </a:p>
        </p:txBody>
      </p:sp>
      <p:sp>
        <p:nvSpPr>
          <p:cNvPr id="19" name="TextBox 18"/>
          <p:cNvSpPr txBox="1"/>
          <p:nvPr/>
        </p:nvSpPr>
        <p:spPr>
          <a:xfrm>
            <a:off x="6858000" y="1295400"/>
            <a:ext cx="1676400" cy="477838"/>
          </a:xfrm>
          <a:prstGeom prst="rect">
            <a:avLst/>
          </a:prstGeom>
          <a:noFill/>
        </p:spPr>
        <p:txBody>
          <a:bodyPr>
            <a:spAutoFit/>
          </a:bodyPr>
          <a:lstStyle/>
          <a:p>
            <a:pPr>
              <a:buFont typeface="Arial" pitchFamily="34" charset="0"/>
              <a:buChar char="•"/>
              <a:defRPr/>
            </a:pPr>
            <a:r>
              <a:rPr lang="en-US" sz="2500" dirty="0">
                <a:latin typeface="+mj-lt"/>
              </a:rPr>
              <a:t> Kutaisi</a:t>
            </a:r>
          </a:p>
        </p:txBody>
      </p:sp>
      <p:sp>
        <p:nvSpPr>
          <p:cNvPr id="20" name="TextBox 19"/>
          <p:cNvSpPr txBox="1"/>
          <p:nvPr/>
        </p:nvSpPr>
        <p:spPr>
          <a:xfrm>
            <a:off x="6858000" y="1579563"/>
            <a:ext cx="1676400" cy="477837"/>
          </a:xfrm>
          <a:prstGeom prst="rect">
            <a:avLst/>
          </a:prstGeom>
          <a:noFill/>
        </p:spPr>
        <p:txBody>
          <a:bodyPr>
            <a:spAutoFit/>
          </a:bodyPr>
          <a:lstStyle/>
          <a:p>
            <a:pPr>
              <a:buFont typeface="Arial" pitchFamily="34" charset="0"/>
              <a:buChar char="•"/>
              <a:defRPr/>
            </a:pPr>
            <a:r>
              <a:rPr lang="en-US" sz="2500" dirty="0">
                <a:latin typeface="+mj-lt"/>
              </a:rPr>
              <a:t> Gori</a:t>
            </a:r>
          </a:p>
        </p:txBody>
      </p:sp>
      <p:sp>
        <p:nvSpPr>
          <p:cNvPr id="21" name="TextBox 20"/>
          <p:cNvSpPr txBox="1"/>
          <p:nvPr/>
        </p:nvSpPr>
        <p:spPr>
          <a:xfrm>
            <a:off x="6858000" y="1884363"/>
            <a:ext cx="1676400" cy="477837"/>
          </a:xfrm>
          <a:prstGeom prst="rect">
            <a:avLst/>
          </a:prstGeom>
          <a:noFill/>
        </p:spPr>
        <p:txBody>
          <a:bodyPr>
            <a:spAutoFit/>
          </a:bodyPr>
          <a:lstStyle/>
          <a:p>
            <a:pPr>
              <a:buFont typeface="Arial" pitchFamily="34" charset="0"/>
              <a:buChar char="•"/>
              <a:defRPr/>
            </a:pPr>
            <a:r>
              <a:rPr lang="en-US" sz="2500" dirty="0">
                <a:latin typeface="+mj-lt"/>
              </a:rPr>
              <a:t> Tbilisi</a:t>
            </a:r>
          </a:p>
        </p:txBody>
      </p:sp>
      <p:sp>
        <p:nvSpPr>
          <p:cNvPr id="22" name="TextBox 21"/>
          <p:cNvSpPr txBox="1"/>
          <p:nvPr/>
        </p:nvSpPr>
        <p:spPr>
          <a:xfrm>
            <a:off x="6858000" y="2189163"/>
            <a:ext cx="1676400" cy="477837"/>
          </a:xfrm>
          <a:prstGeom prst="rect">
            <a:avLst/>
          </a:prstGeom>
          <a:noFill/>
        </p:spPr>
        <p:txBody>
          <a:bodyPr>
            <a:spAutoFit/>
          </a:bodyPr>
          <a:lstStyle/>
          <a:p>
            <a:pPr>
              <a:buFont typeface="Arial" pitchFamily="34" charset="0"/>
              <a:buChar char="•"/>
              <a:defRPr/>
            </a:pPr>
            <a:r>
              <a:rPr lang="en-US" sz="2500" dirty="0">
                <a:latin typeface="+mj-lt"/>
              </a:rPr>
              <a:t> Rustavi</a:t>
            </a:r>
          </a:p>
        </p:txBody>
      </p:sp>
      <p:sp>
        <p:nvSpPr>
          <p:cNvPr id="23" name="TextBox 22"/>
          <p:cNvSpPr txBox="1">
            <a:spLocks noChangeArrowheads="1"/>
          </p:cNvSpPr>
          <p:nvPr/>
        </p:nvSpPr>
        <p:spPr bwMode="auto">
          <a:xfrm>
            <a:off x="1905000" y="5765800"/>
            <a:ext cx="6172200" cy="549275"/>
          </a:xfrm>
          <a:prstGeom prst="rect">
            <a:avLst/>
          </a:prstGeom>
          <a:noFill/>
          <a:ln w="9525">
            <a:noFill/>
            <a:miter lim="800000"/>
            <a:headEnd/>
            <a:tailEnd/>
          </a:ln>
        </p:spPr>
        <p:txBody>
          <a:bodyPr>
            <a:spAutoFit/>
          </a:bodyPr>
          <a:lstStyle/>
          <a:p>
            <a:pPr algn="ctr"/>
            <a:endParaRPr lang="en-US" sz="3000">
              <a:latin typeface="Calibri" pitchFamily="34" charset="0"/>
            </a:endParaRPr>
          </a:p>
        </p:txBody>
      </p:sp>
      <p:cxnSp>
        <p:nvCxnSpPr>
          <p:cNvPr id="29" name="Straight Connector 28"/>
          <p:cNvCxnSpPr>
            <a:endCxn id="13" idx="1"/>
          </p:cNvCxnSpPr>
          <p:nvPr/>
        </p:nvCxnSpPr>
        <p:spPr>
          <a:xfrm flipV="1">
            <a:off x="1371600" y="4716463"/>
            <a:ext cx="4956175" cy="8413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1" name="Straight Connector 30"/>
          <p:cNvCxnSpPr>
            <a:endCxn id="13" idx="1"/>
          </p:cNvCxnSpPr>
          <p:nvPr/>
        </p:nvCxnSpPr>
        <p:spPr>
          <a:xfrm>
            <a:off x="1597025" y="4427538"/>
            <a:ext cx="4730750" cy="288925"/>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a:endCxn id="13" idx="1"/>
          </p:cNvCxnSpPr>
          <p:nvPr/>
        </p:nvCxnSpPr>
        <p:spPr>
          <a:xfrm>
            <a:off x="3116263" y="3519488"/>
            <a:ext cx="3211512" cy="1196975"/>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6" name="Straight Connector 35"/>
          <p:cNvCxnSpPr>
            <a:endCxn id="13" idx="1"/>
          </p:cNvCxnSpPr>
          <p:nvPr/>
        </p:nvCxnSpPr>
        <p:spPr>
          <a:xfrm>
            <a:off x="5249863" y="4191000"/>
            <a:ext cx="1077912" cy="525463"/>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1" name="Straight Connector 40"/>
          <p:cNvCxnSpPr>
            <a:endCxn id="13" idx="1"/>
          </p:cNvCxnSpPr>
          <p:nvPr/>
        </p:nvCxnSpPr>
        <p:spPr>
          <a:xfrm rot="16200000" flipV="1">
            <a:off x="6282531" y="4761707"/>
            <a:ext cx="388937" cy="298450"/>
          </a:xfrm>
          <a:prstGeom prst="line">
            <a:avLst/>
          </a:prstGeom>
          <a:ln/>
        </p:spPr>
        <p:style>
          <a:lnRef idx="3">
            <a:schemeClr val="accent2"/>
          </a:lnRef>
          <a:fillRef idx="0">
            <a:schemeClr val="accent2"/>
          </a:fillRef>
          <a:effectRef idx="2">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par>
                                <p:cTn id="19" presetID="10" presetClass="exit" presetSubtype="0" fill="hold" grpId="1" nodeType="withEffect">
                                  <p:stCondLst>
                                    <p:cond delay="0"/>
                                  </p:stCondLst>
                                  <p:childTnLst>
                                    <p:animEffect transition="out" filter="fade">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par>
                                <p:cTn id="22" presetID="18" presetClass="entr" presetSubtype="3"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strips(upRight)">
                                      <p:cBhvr>
                                        <p:cTn id="24" dur="30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par>
                                <p:cTn id="36" presetID="10" presetClass="exit" presetSubtype="0" fill="hold" grpId="1" nodeType="withEffect">
                                  <p:stCondLst>
                                    <p:cond delay="0"/>
                                  </p:stCondLst>
                                  <p:childTnLst>
                                    <p:animEffect transition="out" filter="fade">
                                      <p:cBhvr>
                                        <p:cTn id="37" dur="2000"/>
                                        <p:tgtEl>
                                          <p:spTgt spid="15"/>
                                        </p:tgtEl>
                                      </p:cBhvr>
                                    </p:animEffect>
                                    <p:set>
                                      <p:cBhvr>
                                        <p:cTn id="38" dur="1" fill="hold">
                                          <p:stCondLst>
                                            <p:cond delay="1999"/>
                                          </p:stCondLst>
                                        </p:cTn>
                                        <p:tgtEl>
                                          <p:spTgt spid="15"/>
                                        </p:tgtEl>
                                        <p:attrNameLst>
                                          <p:attrName>style.visibility</p:attrName>
                                        </p:attrNameLst>
                                      </p:cBhvr>
                                      <p:to>
                                        <p:strVal val="hidden"/>
                                      </p:to>
                                    </p:set>
                                  </p:childTnLst>
                                </p:cTn>
                              </p:par>
                              <p:par>
                                <p:cTn id="39" presetID="18" presetClass="entr" presetSubtype="3"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strips(upRight)">
                                      <p:cBhvr>
                                        <p:cTn id="41" dur="30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000"/>
                                        <p:tgtEl>
                                          <p:spTgt spid="20"/>
                                        </p:tgtEl>
                                      </p:cBhvr>
                                    </p:animEffect>
                                  </p:childTnLst>
                                </p:cTn>
                              </p:par>
                              <p:par>
                                <p:cTn id="53" presetID="10" presetClass="exit" presetSubtype="0" fill="hold" grpId="1" nodeType="withEffect">
                                  <p:stCondLst>
                                    <p:cond delay="0"/>
                                  </p:stCondLst>
                                  <p:childTnLst>
                                    <p:animEffect transition="out" filter="fade">
                                      <p:cBhvr>
                                        <p:cTn id="54" dur="2000"/>
                                        <p:tgtEl>
                                          <p:spTgt spid="9"/>
                                        </p:tgtEl>
                                      </p:cBhvr>
                                    </p:animEffect>
                                    <p:set>
                                      <p:cBhvr>
                                        <p:cTn id="55" dur="1" fill="hold">
                                          <p:stCondLst>
                                            <p:cond delay="1999"/>
                                          </p:stCondLst>
                                        </p:cTn>
                                        <p:tgtEl>
                                          <p:spTgt spid="9"/>
                                        </p:tgtEl>
                                        <p:attrNameLst>
                                          <p:attrName>style.visibility</p:attrName>
                                        </p:attrNameLst>
                                      </p:cBhvr>
                                      <p:to>
                                        <p:strVal val="hidden"/>
                                      </p:to>
                                    </p:set>
                                  </p:childTnLst>
                                </p:cTn>
                              </p:par>
                              <p:par>
                                <p:cTn id="56" presetID="18" presetClass="entr" presetSubtype="3"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strips(upRight)">
                                      <p:cBhvr>
                                        <p:cTn id="58" dur="30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2000"/>
                                        <p:tgtEl>
                                          <p:spTgt spid="21"/>
                                        </p:tgtEl>
                                      </p:cBhvr>
                                    </p:animEffect>
                                  </p:childTnLst>
                                </p:cTn>
                              </p:par>
                              <p:par>
                                <p:cTn id="70" presetID="10" presetClass="exit" presetSubtype="0" fill="hold" grpId="1" nodeType="withEffect">
                                  <p:stCondLst>
                                    <p:cond delay="0"/>
                                  </p:stCondLst>
                                  <p:childTnLst>
                                    <p:animEffect transition="out" filter="fade">
                                      <p:cBhvr>
                                        <p:cTn id="71" dur="2000"/>
                                        <p:tgtEl>
                                          <p:spTgt spid="11"/>
                                        </p:tgtEl>
                                      </p:cBhvr>
                                    </p:animEffect>
                                    <p:set>
                                      <p:cBhvr>
                                        <p:cTn id="72" dur="1" fill="hold">
                                          <p:stCondLst>
                                            <p:cond delay="1999"/>
                                          </p:stCondLst>
                                        </p:cTn>
                                        <p:tgtEl>
                                          <p:spTgt spid="11"/>
                                        </p:tgtEl>
                                        <p:attrNameLst>
                                          <p:attrName>style.visibility</p:attrName>
                                        </p:attrNameLst>
                                      </p:cBhvr>
                                      <p:to>
                                        <p:strVal val="hidden"/>
                                      </p:to>
                                    </p:set>
                                  </p:childTnLst>
                                </p:cTn>
                              </p:par>
                              <p:par>
                                <p:cTn id="73" presetID="18" presetClass="entr" presetSubtype="3"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strips(upRight)">
                                      <p:cBhvr>
                                        <p:cTn id="75" dur="3000"/>
                                        <p:tgtEl>
                                          <p:spTgt spid="3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1000"/>
                                        <p:tgtEl>
                                          <p:spTgt spid="3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2000"/>
                                        <p:tgtEl>
                                          <p:spTgt spid="22"/>
                                        </p:tgtEl>
                                      </p:cBhvr>
                                    </p:animEffect>
                                  </p:childTnLst>
                                </p:cTn>
                              </p:par>
                              <p:par>
                                <p:cTn id="87" presetID="10" presetClass="exit" presetSubtype="0" fill="hold" grpId="1" nodeType="withEffect">
                                  <p:stCondLst>
                                    <p:cond delay="0"/>
                                  </p:stCondLst>
                                  <p:childTnLst>
                                    <p:animEffect transition="out" filter="fade">
                                      <p:cBhvr>
                                        <p:cTn id="88" dur="2000"/>
                                        <p:tgtEl>
                                          <p:spTgt spid="39"/>
                                        </p:tgtEl>
                                      </p:cBhvr>
                                    </p:animEffect>
                                    <p:set>
                                      <p:cBhvr>
                                        <p:cTn id="89" dur="1" fill="hold">
                                          <p:stCondLst>
                                            <p:cond delay="1999"/>
                                          </p:stCondLst>
                                        </p:cTn>
                                        <p:tgtEl>
                                          <p:spTgt spid="39"/>
                                        </p:tgtEl>
                                        <p:attrNameLst>
                                          <p:attrName>style.visibility</p:attrName>
                                        </p:attrNameLst>
                                      </p:cBhvr>
                                      <p:to>
                                        <p:strVal val="hidden"/>
                                      </p:to>
                                    </p:set>
                                  </p:childTnLst>
                                </p:cTn>
                              </p:par>
                              <p:par>
                                <p:cTn id="90" presetID="18" presetClass="entr" presetSubtype="9" fill="hold"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strips(upLeft)">
                                      <p:cBhvr>
                                        <p:cTn id="92" dur="3000"/>
                                        <p:tgtEl>
                                          <p:spTgt spid="4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fade">
                                      <p:cBhvr>
                                        <p:cTn id="98" dur="1000"/>
                                        <p:tgtEl>
                                          <p:spTgt spid="1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nodePh="1">
                                  <p:stCondLst>
                                    <p:cond delay="0"/>
                                  </p:stCondLst>
                                  <p:endCondLst>
                                    <p:cond evt="begin" delay="0">
                                      <p:tn val="101"/>
                                    </p:cond>
                                  </p:end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childTnLst>
                                </p:cTn>
                              </p:par>
                              <p:par>
                                <p:cTn id="104" presetID="10" presetClass="exit" presetSubtype="0" fill="hold" grpId="1" nodeType="withEffect">
                                  <p:stCondLst>
                                    <p:cond delay="0"/>
                                  </p:stCondLst>
                                  <p:childTnLst>
                                    <p:animEffect transition="out" filter="fade">
                                      <p:cBhvr>
                                        <p:cTn id="105" dur="2000"/>
                                        <p:tgtEl>
                                          <p:spTgt spid="13"/>
                                        </p:tgtEl>
                                      </p:cBhvr>
                                    </p:animEffect>
                                    <p:set>
                                      <p:cBhvr>
                                        <p:cTn id="10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5" grpId="0" animBg="1"/>
      <p:bldP spid="15" grpId="1" animBg="1"/>
      <p:bldP spid="16" grpId="0" animBg="1"/>
      <p:bldP spid="17" grpId="0"/>
      <p:bldP spid="18" grpId="0"/>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IMG_1646"/>
          <p:cNvPicPr>
            <a:picLocks noChangeAspect="1" noChangeArrowheads="1"/>
          </p:cNvPicPr>
          <p:nvPr/>
        </p:nvPicPr>
        <p:blipFill>
          <a:blip r:embed="rId2"/>
          <a:srcRect/>
          <a:stretch>
            <a:fillRect/>
          </a:stretch>
        </p:blipFill>
        <p:spPr bwMode="auto">
          <a:xfrm>
            <a:off x="457200" y="457200"/>
            <a:ext cx="3657600" cy="2743200"/>
          </a:xfrm>
          <a:prstGeom prst="rect">
            <a:avLst/>
          </a:prstGeom>
          <a:noFill/>
          <a:ln w="28575" algn="in">
            <a:solidFill>
              <a:srgbClr val="000000"/>
            </a:solidFill>
            <a:miter lim="800000"/>
            <a:headEnd/>
            <a:tailEnd/>
          </a:ln>
        </p:spPr>
      </p:pic>
      <p:pic>
        <p:nvPicPr>
          <p:cNvPr id="64514" name="Picture 5" descr="IMG_1649"/>
          <p:cNvPicPr>
            <a:picLocks noChangeAspect="1" noChangeArrowheads="1"/>
          </p:cNvPicPr>
          <p:nvPr/>
        </p:nvPicPr>
        <p:blipFill>
          <a:blip r:embed="rId3"/>
          <a:srcRect/>
          <a:stretch>
            <a:fillRect/>
          </a:stretch>
        </p:blipFill>
        <p:spPr bwMode="auto">
          <a:xfrm>
            <a:off x="5029200" y="457200"/>
            <a:ext cx="3657600" cy="2743200"/>
          </a:xfrm>
          <a:prstGeom prst="rect">
            <a:avLst/>
          </a:prstGeom>
          <a:noFill/>
          <a:ln w="28575" algn="in">
            <a:solidFill>
              <a:srgbClr val="000000"/>
            </a:solidFill>
            <a:miter lim="800000"/>
            <a:headEnd/>
            <a:tailEnd/>
          </a:ln>
        </p:spPr>
      </p:pic>
      <p:pic>
        <p:nvPicPr>
          <p:cNvPr id="64515" name="Picture 6" descr="IMG_1657"/>
          <p:cNvPicPr>
            <a:picLocks noChangeAspect="1" noChangeArrowheads="1"/>
          </p:cNvPicPr>
          <p:nvPr/>
        </p:nvPicPr>
        <p:blipFill>
          <a:blip r:embed="rId4"/>
          <a:srcRect/>
          <a:stretch>
            <a:fillRect/>
          </a:stretch>
        </p:blipFill>
        <p:spPr bwMode="auto">
          <a:xfrm>
            <a:off x="457200" y="3657600"/>
            <a:ext cx="3657600" cy="2743200"/>
          </a:xfrm>
          <a:prstGeom prst="rect">
            <a:avLst/>
          </a:prstGeom>
          <a:noFill/>
          <a:ln w="28575" algn="in">
            <a:solidFill>
              <a:srgbClr val="000000"/>
            </a:solidFill>
            <a:miter lim="800000"/>
            <a:headEnd/>
            <a:tailEnd/>
          </a:ln>
        </p:spPr>
      </p:pic>
      <p:pic>
        <p:nvPicPr>
          <p:cNvPr id="64516" name="Picture 7" descr="IMG_1658"/>
          <p:cNvPicPr>
            <a:picLocks noChangeAspect="1" noChangeArrowheads="1"/>
          </p:cNvPicPr>
          <p:nvPr/>
        </p:nvPicPr>
        <p:blipFill>
          <a:blip r:embed="rId5"/>
          <a:srcRect/>
          <a:stretch>
            <a:fillRect/>
          </a:stretch>
        </p:blipFill>
        <p:spPr bwMode="auto">
          <a:xfrm>
            <a:off x="5029200" y="3657600"/>
            <a:ext cx="3657600" cy="2743200"/>
          </a:xfrm>
          <a:prstGeom prst="rect">
            <a:avLst/>
          </a:prstGeom>
          <a:noFill/>
          <a:ln w="28575" algn="in">
            <a:solidFill>
              <a:srgbClr val="000000"/>
            </a:solidFill>
            <a:miter lim="800000"/>
            <a:headEnd/>
            <a:tailEnd/>
          </a:ln>
        </p:spPr>
      </p:pic>
      <p:sp>
        <p:nvSpPr>
          <p:cNvPr id="11" name="Text Box 8"/>
          <p:cNvSpPr txBox="1">
            <a:spLocks noChangeArrowheads="1"/>
          </p:cNvSpPr>
          <p:nvPr/>
        </p:nvSpPr>
        <p:spPr bwMode="auto">
          <a:xfrm>
            <a:off x="1371600" y="3257550"/>
            <a:ext cx="6457950" cy="342900"/>
          </a:xfrm>
          <a:prstGeom prst="rect">
            <a:avLst/>
          </a:prstGeom>
          <a:noFill/>
          <a:ln w="9525" algn="in">
            <a:noFill/>
            <a:miter lim="800000"/>
            <a:headEnd/>
            <a:tailEnd/>
          </a:ln>
          <a:effectLst/>
        </p:spPr>
        <p:txBody>
          <a:bodyPr lIns="36576" tIns="36576" rIns="36576" bIns="36576"/>
          <a:lstStyle/>
          <a:p>
            <a:pPr algn="ctr"/>
            <a:r>
              <a:rPr lang="en-US" b="1" i="1">
                <a:solidFill>
                  <a:srgbClr val="000000"/>
                </a:solidFill>
                <a:latin typeface="Calibri" pitchFamily="34" charset="0"/>
              </a:rPr>
              <a:t>Kobuleti  FM Training Centre</a:t>
            </a:r>
            <a:endParaRPr lang="ru-RU">
              <a:latin typeface="Calibri"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ctrTitle"/>
          </p:nvPr>
        </p:nvSpPr>
        <p:spPr/>
        <p:txBody>
          <a:bodyPr/>
          <a:lstStyle/>
          <a:p>
            <a:pPr eaLnBrk="1" hangingPunct="1"/>
            <a:r>
              <a:rPr lang="en-US" smtClean="0"/>
              <a:t>Thank You !</a:t>
            </a:r>
          </a:p>
        </p:txBody>
      </p:sp>
      <p:sp>
        <p:nvSpPr>
          <p:cNvPr id="3" name="Subtitle 2"/>
          <p:cNvSpPr>
            <a:spLocks noGrp="1"/>
          </p:cNvSpPr>
          <p:nvPr>
            <p:ph type="subTitle" idx="1"/>
          </p:nvPr>
        </p:nvSpPr>
        <p:spPr>
          <a:xfrm>
            <a:off x="1371600" y="5562600"/>
            <a:ext cx="6324600" cy="76200"/>
          </a:xfrm>
        </p:spPr>
        <p:txBody>
          <a:bodyPr/>
          <a:lstStyle/>
          <a:p>
            <a:pPr eaLnBrk="1" hangingPunct="1">
              <a:lnSpc>
                <a:spcPct val="80000"/>
              </a:lnSpc>
            </a:pPr>
            <a:endParaRPr lang="en-US" sz="800" smtClean="0">
              <a:solidFill>
                <a:srgbClr val="89898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p:cNvSpPr>
            <a:spLocks noGrp="1"/>
          </p:cNvSpPr>
          <p:nvPr>
            <p:ph idx="1"/>
          </p:nvPr>
        </p:nvSpPr>
        <p:spPr>
          <a:xfrm>
            <a:off x="457200" y="457200"/>
            <a:ext cx="8229600" cy="5668963"/>
          </a:xfrm>
        </p:spPr>
        <p:txBody>
          <a:bodyPr/>
          <a:lstStyle/>
          <a:p>
            <a:pPr eaLnBrk="1" hangingPunct="1"/>
            <a:r>
              <a:rPr lang="en-US" sz="2400" smtClean="0"/>
              <a:t>Hospital Sector Development master plan – creation of modern Hospital network within the country on 7800 beds (government decree  </a:t>
            </a:r>
            <a:r>
              <a:rPr lang="ka-GE" sz="1800" smtClean="0"/>
              <a:t>№11, 2007  </a:t>
            </a:r>
            <a:r>
              <a:rPr lang="en-US" sz="1800" smtClean="0"/>
              <a:t>January 26)</a:t>
            </a:r>
            <a:endParaRPr lang="en-US" sz="2800" smtClean="0"/>
          </a:p>
          <a:p>
            <a:pPr eaLnBrk="1" hangingPunct="1">
              <a:buFont typeface="Arial" charset="0"/>
              <a:buNone/>
            </a:pPr>
            <a:endParaRPr lang="en-US" sz="2800" smtClean="0"/>
          </a:p>
          <a:p>
            <a:pPr eaLnBrk="1" hangingPunct="1"/>
            <a:r>
              <a:rPr lang="en-US" sz="2400" smtClean="0"/>
              <a:t>Ongoing Reconstruction and rehabilitation of 102 Hospital.</a:t>
            </a:r>
            <a:r>
              <a:rPr lang="ka-GE" sz="2400" b="1" smtClean="0"/>
              <a:t> </a:t>
            </a:r>
            <a:endParaRPr lang="en-US" sz="2400" b="1" smtClean="0"/>
          </a:p>
          <a:p>
            <a:pPr eaLnBrk="1" hangingPunct="1">
              <a:buFont typeface="Arial" charset="0"/>
              <a:buNone/>
            </a:pPr>
            <a:endParaRPr lang="en-US" sz="2400" smtClean="0"/>
          </a:p>
          <a:p>
            <a:pPr eaLnBrk="1" hangingPunct="1"/>
            <a:r>
              <a:rPr lang="en-US" sz="2400" b="1" smtClean="0">
                <a:latin typeface="Times New Roman" pitchFamily="18" charset="0"/>
                <a:cs typeface="Times New Roman" pitchFamily="18" charset="0"/>
              </a:rPr>
              <a:t>State Budget</a:t>
            </a:r>
            <a:r>
              <a:rPr lang="ka-GE" sz="2400" b="1" smtClean="0"/>
              <a:t> - 2</a:t>
            </a:r>
            <a:r>
              <a:rPr lang="en-US" sz="2400" b="1" smtClean="0"/>
              <a:t>0</a:t>
            </a:r>
            <a:endParaRPr lang="en-US" sz="2400" smtClean="0"/>
          </a:p>
          <a:p>
            <a:pPr eaLnBrk="1" hangingPunct="1"/>
            <a:r>
              <a:rPr lang="en-US" sz="2400" b="1" smtClean="0">
                <a:latin typeface="Times New Roman" pitchFamily="18" charset="0"/>
                <a:cs typeface="Times New Roman" pitchFamily="18" charset="0"/>
              </a:rPr>
              <a:t>Private Investment</a:t>
            </a:r>
            <a:r>
              <a:rPr lang="ka-GE" sz="2400" b="1" smtClean="0"/>
              <a:t> - 7</a:t>
            </a:r>
            <a:r>
              <a:rPr lang="en-US" sz="2400" b="1" smtClean="0"/>
              <a:t>6</a:t>
            </a:r>
            <a:r>
              <a:rPr lang="ka-GE" sz="2400" smtClean="0"/>
              <a:t> </a:t>
            </a:r>
            <a:endParaRPr lang="en-US" sz="2400" smtClean="0"/>
          </a:p>
          <a:p>
            <a:pPr eaLnBrk="1" hangingPunct="1"/>
            <a:r>
              <a:rPr lang="en-US" sz="2400" b="1" smtClean="0">
                <a:latin typeface="Times New Roman" pitchFamily="18" charset="0"/>
                <a:cs typeface="Times New Roman" pitchFamily="18" charset="0"/>
              </a:rPr>
              <a:t>Donor Aid</a:t>
            </a:r>
            <a:r>
              <a:rPr lang="en-US" sz="2400" smtClean="0"/>
              <a:t> -</a:t>
            </a:r>
            <a:r>
              <a:rPr lang="ka-GE" sz="2400" b="1" smtClean="0"/>
              <a:t> </a:t>
            </a:r>
            <a:r>
              <a:rPr lang="en-US" sz="2400" b="1" smtClean="0"/>
              <a:t>6</a:t>
            </a:r>
            <a:endParaRPr lang="en-US" sz="24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wb366857\Desktop\Presentation for NINO\PNG\all regions map.png"/>
          <p:cNvPicPr>
            <a:picLocks noChangeAspect="1" noChangeArrowheads="1"/>
          </p:cNvPicPr>
          <p:nvPr/>
        </p:nvPicPr>
        <p:blipFill>
          <a:blip r:embed="rId3"/>
          <a:srcRect/>
          <a:stretch>
            <a:fillRect/>
          </a:stretch>
        </p:blipFill>
        <p:spPr bwMode="auto">
          <a:xfrm>
            <a:off x="533400" y="1600200"/>
            <a:ext cx="8305800" cy="5410200"/>
          </a:xfrm>
          <a:prstGeom prst="rect">
            <a:avLst/>
          </a:prstGeom>
          <a:noFill/>
          <a:ln w="9525">
            <a:noFill/>
            <a:miter lim="800000"/>
            <a:headEnd/>
            <a:tailEnd/>
          </a:ln>
        </p:spPr>
      </p:pic>
      <p:sp>
        <p:nvSpPr>
          <p:cNvPr id="31746" name="Title 1"/>
          <p:cNvSpPr>
            <a:spLocks noGrp="1"/>
          </p:cNvSpPr>
          <p:nvPr>
            <p:ph type="title"/>
          </p:nvPr>
        </p:nvSpPr>
        <p:spPr>
          <a:xfrm>
            <a:off x="76200" y="-228600"/>
            <a:ext cx="9144000" cy="1143000"/>
          </a:xfrm>
        </p:spPr>
        <p:txBody>
          <a:bodyPr/>
          <a:lstStyle/>
          <a:p>
            <a:pPr eaLnBrk="1" hangingPunct="1"/>
            <a:r>
              <a:rPr lang="en-US" i="1" smtClean="0"/>
              <a:t>Service Provision: Hospital Sector</a:t>
            </a:r>
          </a:p>
        </p:txBody>
      </p:sp>
      <p:sp>
        <p:nvSpPr>
          <p:cNvPr id="5" name="TextBox 4"/>
          <p:cNvSpPr txBox="1"/>
          <p:nvPr/>
        </p:nvSpPr>
        <p:spPr>
          <a:xfrm>
            <a:off x="609600" y="685800"/>
            <a:ext cx="7848600" cy="1006475"/>
          </a:xfrm>
          <a:prstGeom prst="rect">
            <a:avLst/>
          </a:prstGeom>
          <a:noFill/>
        </p:spPr>
        <p:txBody>
          <a:bodyPr>
            <a:spAutoFit/>
          </a:bodyPr>
          <a:lstStyle/>
          <a:p>
            <a:pPr algn="ctr"/>
            <a:r>
              <a:rPr lang="en-US" sz="3000">
                <a:latin typeface="Calibri" pitchFamily="34" charset="0"/>
              </a:rPr>
              <a:t>President’s Initiative on 102 New Hospitals</a:t>
            </a:r>
          </a:p>
          <a:p>
            <a:pPr algn="ctr"/>
            <a:endParaRPr lang="en-US" sz="3000">
              <a:latin typeface="Calibri" pitchFamily="34" charset="0"/>
            </a:endParaRPr>
          </a:p>
        </p:txBody>
      </p:sp>
      <p:sp>
        <p:nvSpPr>
          <p:cNvPr id="9" name="Rectangle 8"/>
          <p:cNvSpPr/>
          <p:nvPr/>
        </p:nvSpPr>
        <p:spPr>
          <a:xfrm>
            <a:off x="-457200" y="990600"/>
            <a:ext cx="9601200" cy="1006475"/>
          </a:xfrm>
          <a:prstGeom prst="rect">
            <a:avLst/>
          </a:prstGeom>
        </p:spPr>
        <p:txBody>
          <a:bodyPr>
            <a:spAutoFit/>
          </a:bodyPr>
          <a:lstStyle/>
          <a:p>
            <a:pPr marL="1143000" lvl="2" indent="-228600" eaLnBrk="0" hangingPunct="0">
              <a:spcBef>
                <a:spcPct val="20000"/>
              </a:spcBef>
            </a:pPr>
            <a:r>
              <a:rPr lang="en-US" sz="3000">
                <a:solidFill>
                  <a:srgbClr val="0D0D0D"/>
                </a:solidFill>
                <a:latin typeface="Calibri" pitchFamily="34" charset="0"/>
              </a:rPr>
              <a:t>102 hospitals should be rehabilitated countrywide</a:t>
            </a:r>
          </a:p>
          <a:p>
            <a:pPr marL="342900" indent="-342900" eaLnBrk="0" hangingPunct="0">
              <a:spcBef>
                <a:spcPct val="20000"/>
              </a:spcBef>
              <a:buFont typeface="Arial" charset="0"/>
              <a:buChar char="•"/>
            </a:pPr>
            <a:endParaRPr lang="en-US" sz="2500">
              <a:solidFill>
                <a:srgbClr val="0D0D0D"/>
              </a:solidFill>
              <a:latin typeface="Calibri" pitchFamily="34" charset="0"/>
            </a:endParaRPr>
          </a:p>
        </p:txBody>
      </p:sp>
      <p:sp>
        <p:nvSpPr>
          <p:cNvPr id="10" name="Rectangle 9"/>
          <p:cNvSpPr/>
          <p:nvPr/>
        </p:nvSpPr>
        <p:spPr>
          <a:xfrm>
            <a:off x="4724400" y="2286000"/>
            <a:ext cx="4572000" cy="762000"/>
          </a:xfrm>
          <a:prstGeom prst="rect">
            <a:avLst/>
          </a:prstGeom>
        </p:spPr>
        <p:txBody>
          <a:bodyPr>
            <a:spAutoFit/>
          </a:bodyPr>
          <a:lstStyle/>
          <a:p>
            <a:pPr marL="1143000" lvl="2" indent="-228600" eaLnBrk="0" hangingPunct="0">
              <a:spcBef>
                <a:spcPct val="20000"/>
              </a:spcBef>
              <a:buFont typeface="Arial" charset="0"/>
              <a:buChar char="–"/>
            </a:pPr>
            <a:r>
              <a:rPr lang="en-US" sz="2000" b="1">
                <a:solidFill>
                  <a:srgbClr val="0D0D0D"/>
                </a:solidFill>
              </a:rPr>
              <a:t>Tbilisi 35</a:t>
            </a:r>
          </a:p>
          <a:p>
            <a:pPr marL="1143000" lvl="2" indent="-228600" eaLnBrk="0" hangingPunct="0">
              <a:spcBef>
                <a:spcPct val="20000"/>
              </a:spcBef>
              <a:buFont typeface="Arial" charset="0"/>
              <a:buChar char="–"/>
            </a:pPr>
            <a:r>
              <a:rPr lang="en-US" sz="2000" b="1">
                <a:solidFill>
                  <a:srgbClr val="0D0D0D"/>
                </a:solidFill>
              </a:rPr>
              <a:t>Regions 67 </a:t>
            </a:r>
          </a:p>
        </p:txBody>
      </p:sp>
      <p:sp>
        <p:nvSpPr>
          <p:cNvPr id="11" name="Flowchart: Connector 10"/>
          <p:cNvSpPr/>
          <p:nvPr/>
        </p:nvSpPr>
        <p:spPr>
          <a:xfrm>
            <a:off x="5486400" y="2438400"/>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lowchart: Connector 11"/>
          <p:cNvSpPr/>
          <p:nvPr/>
        </p:nvSpPr>
        <p:spPr>
          <a:xfrm>
            <a:off x="5486400" y="2819400"/>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Flowchart: Connector 12"/>
          <p:cNvSpPr/>
          <p:nvPr/>
        </p:nvSpPr>
        <p:spPr>
          <a:xfrm>
            <a:off x="1828800" y="5791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lowchart: Connector 13"/>
          <p:cNvSpPr/>
          <p:nvPr/>
        </p:nvSpPr>
        <p:spPr>
          <a:xfrm>
            <a:off x="2209800" y="5791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lowchart: Connector 14"/>
          <p:cNvSpPr/>
          <p:nvPr/>
        </p:nvSpPr>
        <p:spPr>
          <a:xfrm>
            <a:off x="2209800" y="5486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owchart: Connector 15"/>
          <p:cNvSpPr/>
          <p:nvPr/>
        </p:nvSpPr>
        <p:spPr>
          <a:xfrm>
            <a:off x="2057400" y="4953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owchart: Connector 16"/>
          <p:cNvSpPr/>
          <p:nvPr/>
        </p:nvSpPr>
        <p:spPr>
          <a:xfrm>
            <a:off x="2209800" y="5105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lowchart: Connector 17"/>
          <p:cNvSpPr/>
          <p:nvPr/>
        </p:nvSpPr>
        <p:spPr>
          <a:xfrm>
            <a:off x="2286000" y="4800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Flowchart: Connector 18"/>
          <p:cNvSpPr/>
          <p:nvPr/>
        </p:nvSpPr>
        <p:spPr>
          <a:xfrm>
            <a:off x="2590800" y="4953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lowchart: Connector 19"/>
          <p:cNvSpPr/>
          <p:nvPr/>
        </p:nvSpPr>
        <p:spPr>
          <a:xfrm>
            <a:off x="1828800" y="4648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lowchart: Connector 20"/>
          <p:cNvSpPr/>
          <p:nvPr/>
        </p:nvSpPr>
        <p:spPr>
          <a:xfrm>
            <a:off x="2362200" y="4419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lowchart: Connector 21"/>
          <p:cNvSpPr/>
          <p:nvPr/>
        </p:nvSpPr>
        <p:spPr>
          <a:xfrm>
            <a:off x="2057400" y="3962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lowchart: Connector 22"/>
          <p:cNvSpPr/>
          <p:nvPr/>
        </p:nvSpPr>
        <p:spPr>
          <a:xfrm>
            <a:off x="2362200" y="3810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Flowchart: Connector 23"/>
          <p:cNvSpPr/>
          <p:nvPr/>
        </p:nvSpPr>
        <p:spPr>
          <a:xfrm>
            <a:off x="2438400" y="3962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lowchart: Connector 24"/>
          <p:cNvSpPr/>
          <p:nvPr/>
        </p:nvSpPr>
        <p:spPr>
          <a:xfrm>
            <a:off x="2819400" y="4191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lowchart: Connector 25"/>
          <p:cNvSpPr/>
          <p:nvPr/>
        </p:nvSpPr>
        <p:spPr>
          <a:xfrm>
            <a:off x="3124200" y="4343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lowchart: Connector 26"/>
          <p:cNvSpPr/>
          <p:nvPr/>
        </p:nvSpPr>
        <p:spPr>
          <a:xfrm>
            <a:off x="3276600" y="4495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lowchart: Connector 29"/>
          <p:cNvSpPr/>
          <p:nvPr/>
        </p:nvSpPr>
        <p:spPr>
          <a:xfrm>
            <a:off x="3886200" y="3962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lowchart: Connector 30"/>
          <p:cNvSpPr/>
          <p:nvPr/>
        </p:nvSpPr>
        <p:spPr>
          <a:xfrm>
            <a:off x="3733800" y="4800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Flowchart: Connector 31"/>
          <p:cNvSpPr/>
          <p:nvPr/>
        </p:nvSpPr>
        <p:spPr>
          <a:xfrm>
            <a:off x="4038600" y="5029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lowchart: Connector 32"/>
          <p:cNvSpPr/>
          <p:nvPr/>
        </p:nvSpPr>
        <p:spPr>
          <a:xfrm>
            <a:off x="3276600" y="5638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Flowchart: Connector 33"/>
          <p:cNvSpPr/>
          <p:nvPr/>
        </p:nvSpPr>
        <p:spPr>
          <a:xfrm>
            <a:off x="3657600" y="5715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Flowchart: Connector 34"/>
          <p:cNvSpPr/>
          <p:nvPr/>
        </p:nvSpPr>
        <p:spPr>
          <a:xfrm>
            <a:off x="4114800" y="4419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lowchart: Connector 35"/>
          <p:cNvSpPr/>
          <p:nvPr/>
        </p:nvSpPr>
        <p:spPr>
          <a:xfrm>
            <a:off x="4953000" y="4953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Flowchart: Connector 36"/>
          <p:cNvSpPr/>
          <p:nvPr/>
        </p:nvSpPr>
        <p:spPr>
          <a:xfrm>
            <a:off x="5257800" y="5105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Flowchart: Connector 37"/>
          <p:cNvSpPr/>
          <p:nvPr/>
        </p:nvSpPr>
        <p:spPr>
          <a:xfrm>
            <a:off x="5791200" y="5181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Flowchart: Connector 38"/>
          <p:cNvSpPr/>
          <p:nvPr/>
        </p:nvSpPr>
        <p:spPr>
          <a:xfrm>
            <a:off x="6172200" y="5334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Flowchart: Connector 39"/>
          <p:cNvSpPr/>
          <p:nvPr/>
        </p:nvSpPr>
        <p:spPr>
          <a:xfrm>
            <a:off x="5791200" y="5867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Flowchart: Connector 40"/>
          <p:cNvSpPr/>
          <p:nvPr/>
        </p:nvSpPr>
        <p:spPr>
          <a:xfrm>
            <a:off x="5867400" y="6096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Flowchart: Connector 41"/>
          <p:cNvSpPr/>
          <p:nvPr/>
        </p:nvSpPr>
        <p:spPr>
          <a:xfrm>
            <a:off x="5410200" y="6324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Flowchart: Connector 42"/>
          <p:cNvSpPr/>
          <p:nvPr/>
        </p:nvSpPr>
        <p:spPr>
          <a:xfrm>
            <a:off x="4495800" y="6400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lowchart: Connector 43"/>
          <p:cNvSpPr/>
          <p:nvPr/>
        </p:nvSpPr>
        <p:spPr>
          <a:xfrm>
            <a:off x="4343400" y="6172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Flowchart: Connector 44"/>
          <p:cNvSpPr/>
          <p:nvPr/>
        </p:nvSpPr>
        <p:spPr>
          <a:xfrm>
            <a:off x="4038600" y="5791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Flowchart: Connector 45"/>
          <p:cNvSpPr/>
          <p:nvPr/>
        </p:nvSpPr>
        <p:spPr>
          <a:xfrm>
            <a:off x="6248400" y="6019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Flowchart: Connector 46"/>
          <p:cNvSpPr/>
          <p:nvPr/>
        </p:nvSpPr>
        <p:spPr>
          <a:xfrm>
            <a:off x="6553200" y="5867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Flowchart: Connector 47"/>
          <p:cNvSpPr/>
          <p:nvPr/>
        </p:nvSpPr>
        <p:spPr>
          <a:xfrm>
            <a:off x="6705600" y="6096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lowchart: Connector 48"/>
          <p:cNvSpPr/>
          <p:nvPr/>
        </p:nvSpPr>
        <p:spPr>
          <a:xfrm>
            <a:off x="6477000" y="4800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lowchart: Connector 49"/>
          <p:cNvSpPr/>
          <p:nvPr/>
        </p:nvSpPr>
        <p:spPr>
          <a:xfrm>
            <a:off x="6858000" y="4953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Flowchart: Connector 50"/>
          <p:cNvSpPr/>
          <p:nvPr/>
        </p:nvSpPr>
        <p:spPr>
          <a:xfrm>
            <a:off x="7239000" y="5181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Flowchart: Connector 51"/>
          <p:cNvSpPr/>
          <p:nvPr/>
        </p:nvSpPr>
        <p:spPr>
          <a:xfrm>
            <a:off x="7772400" y="5105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Flowchart: Connector 52"/>
          <p:cNvSpPr/>
          <p:nvPr/>
        </p:nvSpPr>
        <p:spPr>
          <a:xfrm>
            <a:off x="7772400" y="5486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Flowchart: Connector 53"/>
          <p:cNvSpPr/>
          <p:nvPr/>
        </p:nvSpPr>
        <p:spPr>
          <a:xfrm>
            <a:off x="7924800" y="5791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Flowchart: Connector 54"/>
          <p:cNvSpPr/>
          <p:nvPr/>
        </p:nvSpPr>
        <p:spPr>
          <a:xfrm>
            <a:off x="8153400" y="6019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Flowchart: Connector 55"/>
          <p:cNvSpPr/>
          <p:nvPr/>
        </p:nvSpPr>
        <p:spPr>
          <a:xfrm>
            <a:off x="7086600" y="5486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Flowchart: Connector 56"/>
          <p:cNvSpPr/>
          <p:nvPr/>
        </p:nvSpPr>
        <p:spPr>
          <a:xfrm>
            <a:off x="5257800" y="5791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Flowchart: Connector 57"/>
          <p:cNvSpPr/>
          <p:nvPr/>
        </p:nvSpPr>
        <p:spPr>
          <a:xfrm>
            <a:off x="4267200" y="5334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Flowchart: Connector 58"/>
          <p:cNvSpPr/>
          <p:nvPr/>
        </p:nvSpPr>
        <p:spPr>
          <a:xfrm>
            <a:off x="4343400" y="4343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Flowchart: Connector 59"/>
          <p:cNvSpPr/>
          <p:nvPr/>
        </p:nvSpPr>
        <p:spPr>
          <a:xfrm>
            <a:off x="2743200" y="5715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Flowchart: Connector 60"/>
          <p:cNvSpPr/>
          <p:nvPr/>
        </p:nvSpPr>
        <p:spPr>
          <a:xfrm>
            <a:off x="2438400" y="5715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Flowchart: Connector 61"/>
          <p:cNvSpPr/>
          <p:nvPr/>
        </p:nvSpPr>
        <p:spPr>
          <a:xfrm>
            <a:off x="4343400" y="5105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Flowchart: Connector 62"/>
          <p:cNvSpPr/>
          <p:nvPr/>
        </p:nvSpPr>
        <p:spPr>
          <a:xfrm>
            <a:off x="8382000" y="5334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Flowchart: Connector 63"/>
          <p:cNvSpPr/>
          <p:nvPr/>
        </p:nvSpPr>
        <p:spPr>
          <a:xfrm>
            <a:off x="4572000" y="5029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Flowchart: Connector 64"/>
          <p:cNvSpPr/>
          <p:nvPr/>
        </p:nvSpPr>
        <p:spPr>
          <a:xfrm>
            <a:off x="3429000" y="4876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Flowchart: Connector 65"/>
          <p:cNvSpPr/>
          <p:nvPr/>
        </p:nvSpPr>
        <p:spPr>
          <a:xfrm>
            <a:off x="2971800" y="4800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Flowchart: Connector 66"/>
          <p:cNvSpPr/>
          <p:nvPr/>
        </p:nvSpPr>
        <p:spPr>
          <a:xfrm>
            <a:off x="2743200" y="4648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Flowchart: Connector 67"/>
          <p:cNvSpPr/>
          <p:nvPr/>
        </p:nvSpPr>
        <p:spPr>
          <a:xfrm>
            <a:off x="2590800" y="4572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Flowchart: Connector 68"/>
          <p:cNvSpPr/>
          <p:nvPr/>
        </p:nvSpPr>
        <p:spPr>
          <a:xfrm>
            <a:off x="2590800" y="4343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Flowchart: Connector 69"/>
          <p:cNvSpPr/>
          <p:nvPr/>
        </p:nvSpPr>
        <p:spPr>
          <a:xfrm>
            <a:off x="2743200" y="5105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Flowchart: Connector 70"/>
          <p:cNvSpPr/>
          <p:nvPr/>
        </p:nvSpPr>
        <p:spPr>
          <a:xfrm>
            <a:off x="2590800" y="5562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Flowchart: Connector 71"/>
          <p:cNvSpPr/>
          <p:nvPr/>
        </p:nvSpPr>
        <p:spPr>
          <a:xfrm>
            <a:off x="6096000" y="4876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Flowchart: Connector 72"/>
          <p:cNvSpPr/>
          <p:nvPr/>
        </p:nvSpPr>
        <p:spPr>
          <a:xfrm>
            <a:off x="6324600" y="5181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Flowchart: Connector 73"/>
          <p:cNvSpPr/>
          <p:nvPr/>
        </p:nvSpPr>
        <p:spPr>
          <a:xfrm>
            <a:off x="6705600" y="5715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Flowchart: Connector 74"/>
          <p:cNvSpPr/>
          <p:nvPr/>
        </p:nvSpPr>
        <p:spPr>
          <a:xfrm>
            <a:off x="4953000" y="6019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Flowchart: Connector 75"/>
          <p:cNvSpPr/>
          <p:nvPr/>
        </p:nvSpPr>
        <p:spPr>
          <a:xfrm>
            <a:off x="7315200" y="5715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Flowchart: Connector 76"/>
          <p:cNvSpPr/>
          <p:nvPr/>
        </p:nvSpPr>
        <p:spPr>
          <a:xfrm>
            <a:off x="3657600" y="4648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Flowchart: Connector 77"/>
          <p:cNvSpPr/>
          <p:nvPr/>
        </p:nvSpPr>
        <p:spPr>
          <a:xfrm>
            <a:off x="3657600" y="5029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Flowchart: Connector 78"/>
          <p:cNvSpPr/>
          <p:nvPr/>
        </p:nvSpPr>
        <p:spPr>
          <a:xfrm>
            <a:off x="3581400" y="5410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Flowchart: Connector 79"/>
          <p:cNvSpPr/>
          <p:nvPr/>
        </p:nvSpPr>
        <p:spPr>
          <a:xfrm>
            <a:off x="2895600" y="5486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Flowchart: Connector 80"/>
          <p:cNvSpPr/>
          <p:nvPr/>
        </p:nvSpPr>
        <p:spPr>
          <a:xfrm>
            <a:off x="1676400" y="5638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Flowchart: Connector 81"/>
          <p:cNvSpPr/>
          <p:nvPr/>
        </p:nvSpPr>
        <p:spPr>
          <a:xfrm>
            <a:off x="1905000" y="5334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Flowchart: Connector 82"/>
          <p:cNvSpPr/>
          <p:nvPr/>
        </p:nvSpPr>
        <p:spPr>
          <a:xfrm>
            <a:off x="2133600" y="42672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Flowchart: Connector 83"/>
          <p:cNvSpPr/>
          <p:nvPr/>
        </p:nvSpPr>
        <p:spPr>
          <a:xfrm>
            <a:off x="1981200" y="4419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Flowchart: Connector 84"/>
          <p:cNvSpPr/>
          <p:nvPr/>
        </p:nvSpPr>
        <p:spPr>
          <a:xfrm>
            <a:off x="5029200" y="53340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Flowchart: Connector 85"/>
          <p:cNvSpPr/>
          <p:nvPr/>
        </p:nvSpPr>
        <p:spPr>
          <a:xfrm>
            <a:off x="5486400" y="5486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Flowchart: Connector 86"/>
          <p:cNvSpPr/>
          <p:nvPr/>
        </p:nvSpPr>
        <p:spPr>
          <a:xfrm>
            <a:off x="4419600" y="5638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Flowchart: Connector 87"/>
          <p:cNvSpPr/>
          <p:nvPr/>
        </p:nvSpPr>
        <p:spPr>
          <a:xfrm>
            <a:off x="5867400" y="5638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Flowchart: Connector 88"/>
          <p:cNvSpPr/>
          <p:nvPr/>
        </p:nvSpPr>
        <p:spPr>
          <a:xfrm>
            <a:off x="6172200" y="59436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Flowchart: Connector 89"/>
          <p:cNvSpPr/>
          <p:nvPr/>
        </p:nvSpPr>
        <p:spPr>
          <a:xfrm>
            <a:off x="7162800" y="58674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Flowchart: Connector 90"/>
          <p:cNvSpPr/>
          <p:nvPr/>
        </p:nvSpPr>
        <p:spPr>
          <a:xfrm>
            <a:off x="7467600" y="6019800"/>
            <a:ext cx="76200"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Flowchart: Connector 91"/>
          <p:cNvSpPr/>
          <p:nvPr/>
        </p:nvSpPr>
        <p:spPr>
          <a:xfrm>
            <a:off x="6096000" y="5410200"/>
            <a:ext cx="457200" cy="457200"/>
          </a:xfrm>
          <a:prstGeom prst="flowChartConnector">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Rectangle 92"/>
          <p:cNvSpPr>
            <a:spLocks noChangeArrowheads="1"/>
          </p:cNvSpPr>
          <p:nvPr/>
        </p:nvSpPr>
        <p:spPr bwMode="auto">
          <a:xfrm>
            <a:off x="-1981200" y="1185863"/>
            <a:ext cx="9067800" cy="1176337"/>
          </a:xfrm>
          <a:prstGeom prst="rect">
            <a:avLst/>
          </a:prstGeom>
          <a:noFill/>
          <a:ln w="9525">
            <a:noFill/>
            <a:miter lim="800000"/>
            <a:headEnd/>
            <a:tailEnd/>
          </a:ln>
        </p:spPr>
        <p:txBody>
          <a:bodyPr>
            <a:spAutoFit/>
          </a:bodyPr>
          <a:lstStyle/>
          <a:p>
            <a:pPr marL="342900" indent="-342900" algn="r" eaLnBrk="0" hangingPunct="0">
              <a:spcBef>
                <a:spcPct val="20000"/>
              </a:spcBef>
              <a:buFont typeface="Arial" charset="0"/>
              <a:buChar char="•"/>
            </a:pPr>
            <a:r>
              <a:rPr lang="en-US" sz="3200" b="1">
                <a:solidFill>
                  <a:schemeClr val="bg1"/>
                </a:solidFill>
              </a:rPr>
              <a:t>7 800 hospital beds should </a:t>
            </a:r>
          </a:p>
          <a:p>
            <a:pPr marL="342900" indent="-342900" algn="r" eaLnBrk="0" hangingPunct="0">
              <a:spcBef>
                <a:spcPct val="20000"/>
              </a:spcBef>
            </a:pPr>
            <a:r>
              <a:rPr lang="en-US" sz="3200" b="1">
                <a:solidFill>
                  <a:schemeClr val="bg1"/>
                </a:solidFill>
              </a:rPr>
              <a:t>be rehabilitated countrywide</a:t>
            </a:r>
          </a:p>
        </p:txBody>
      </p:sp>
      <p:sp>
        <p:nvSpPr>
          <p:cNvPr id="94" name="Rectangle 93"/>
          <p:cNvSpPr>
            <a:spLocks noChangeArrowheads="1"/>
          </p:cNvSpPr>
          <p:nvPr/>
        </p:nvSpPr>
        <p:spPr bwMode="auto">
          <a:xfrm>
            <a:off x="3733800" y="1828800"/>
            <a:ext cx="4572000" cy="731838"/>
          </a:xfrm>
          <a:prstGeom prst="rect">
            <a:avLst/>
          </a:prstGeom>
          <a:noFill/>
          <a:ln w="9525">
            <a:noFill/>
            <a:miter lim="800000"/>
            <a:headEnd/>
            <a:tailEnd/>
          </a:ln>
        </p:spPr>
        <p:txBody>
          <a:bodyPr>
            <a:spAutoFit/>
          </a:bodyPr>
          <a:lstStyle/>
          <a:p>
            <a:pPr marL="1143000" lvl="2" indent="-228600" algn="ctr" eaLnBrk="0" hangingPunct="0">
              <a:spcBef>
                <a:spcPct val="20000"/>
              </a:spcBef>
            </a:pPr>
            <a:endParaRPr lang="en-US" sz="2000" b="1"/>
          </a:p>
          <a:p>
            <a:pPr marL="1143000" lvl="2" indent="-228600" algn="ctr" eaLnBrk="0" hangingPunct="0">
              <a:spcBef>
                <a:spcPct val="20000"/>
              </a:spcBef>
              <a:buFont typeface="Arial" charset="0"/>
              <a:buChar char="–"/>
            </a:pP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23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2000"/>
                                        <p:tgtEl>
                                          <p:spTgt spid="24"/>
                                        </p:tgtEl>
                                      </p:cBhvr>
                                    </p:animEffect>
                                  </p:childTnLst>
                                </p:cTn>
                              </p:par>
                              <p:par>
                                <p:cTn id="30" presetID="10" presetClass="entr" presetSubtype="0" fill="hold" grpId="0" nodeType="withEffect">
                                  <p:stCondLst>
                                    <p:cond delay="36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000"/>
                                        <p:tgtEl>
                                          <p:spTgt spid="31"/>
                                        </p:tgtEl>
                                      </p:cBhvr>
                                    </p:animEffect>
                                  </p:childTnLst>
                                </p:cTn>
                              </p:par>
                              <p:par>
                                <p:cTn id="33" presetID="10" presetClass="entr" presetSubtype="0" fill="hold" grpId="0" nodeType="withEffect">
                                  <p:stCondLst>
                                    <p:cond delay="14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childTnLst>
                                </p:cTn>
                              </p:par>
                              <p:par>
                                <p:cTn id="36" presetID="10" presetClass="entr" presetSubtype="0" fill="hold" grpId="0" nodeType="withEffect">
                                  <p:stCondLst>
                                    <p:cond delay="350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000"/>
                                        <p:tgtEl>
                                          <p:spTgt spid="17"/>
                                        </p:tgtEl>
                                      </p:cBhvr>
                                    </p:animEffect>
                                  </p:childTnLst>
                                </p:cTn>
                              </p:par>
                              <p:par>
                                <p:cTn id="39" presetID="10" presetClass="entr" presetSubtype="0" fill="hold" grpId="0" nodeType="withEffect">
                                  <p:stCondLst>
                                    <p:cond delay="280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000"/>
                                        <p:tgtEl>
                                          <p:spTgt spid="23"/>
                                        </p:tgtEl>
                                      </p:cBhvr>
                                    </p:animEffect>
                                  </p:childTnLst>
                                </p:cTn>
                              </p:par>
                              <p:par>
                                <p:cTn id="42" presetID="10" presetClass="entr" presetSubtype="0" fill="hold" grpId="0" nodeType="withEffect">
                                  <p:stCondLst>
                                    <p:cond delay="30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2000"/>
                                        <p:tgtEl>
                                          <p:spTgt spid="32"/>
                                        </p:tgtEl>
                                      </p:cBhvr>
                                    </p:animEffect>
                                  </p:childTnLst>
                                </p:cTn>
                              </p:par>
                              <p:par>
                                <p:cTn id="45" presetID="10" presetClass="entr" presetSubtype="0" fill="hold" grpId="0" nodeType="withEffect">
                                  <p:stCondLst>
                                    <p:cond delay="200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childTnLst>
                                </p:cTn>
                              </p:par>
                              <p:par>
                                <p:cTn id="48" presetID="10" presetClass="entr" presetSubtype="0" fill="hold" grpId="0" nodeType="withEffect">
                                  <p:stCondLst>
                                    <p:cond delay="140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2000"/>
                                        <p:tgtEl>
                                          <p:spTgt spid="30"/>
                                        </p:tgtEl>
                                      </p:cBhvr>
                                    </p:animEffect>
                                  </p:childTnLst>
                                </p:cTn>
                              </p:par>
                              <p:par>
                                <p:cTn id="51" presetID="10" presetClass="entr" presetSubtype="0" fill="hold" grpId="0" nodeType="withEffect">
                                  <p:stCondLst>
                                    <p:cond delay="22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000"/>
                                        <p:tgtEl>
                                          <p:spTgt spid="19"/>
                                        </p:tgtEl>
                                      </p:cBhvr>
                                    </p:animEffect>
                                  </p:childTnLst>
                                </p:cTn>
                              </p:par>
                              <p:par>
                                <p:cTn id="54" presetID="10" presetClass="entr" presetSubtype="0" fill="hold" grpId="0" nodeType="withEffect">
                                  <p:stCondLst>
                                    <p:cond delay="33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2000"/>
                                        <p:tgtEl>
                                          <p:spTgt spid="20"/>
                                        </p:tgtEl>
                                      </p:cBhvr>
                                    </p:animEffect>
                                  </p:childTnLst>
                                </p:cTn>
                              </p:par>
                              <p:par>
                                <p:cTn id="57" presetID="10" presetClass="entr" presetSubtype="0" fill="hold" grpId="0" nodeType="withEffect">
                                  <p:stCondLst>
                                    <p:cond delay="370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2000"/>
                                        <p:tgtEl>
                                          <p:spTgt spid="3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000"/>
                                        <p:tgtEl>
                                          <p:spTgt spid="21"/>
                                        </p:tgtEl>
                                      </p:cBhvr>
                                    </p:animEffect>
                                  </p:childTnLst>
                                </p:cTn>
                              </p:par>
                              <p:par>
                                <p:cTn id="63" presetID="10" presetClass="entr" presetSubtype="0" fill="hold" grpId="0" nodeType="withEffect">
                                  <p:stCondLst>
                                    <p:cond delay="430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2000"/>
                                        <p:tgtEl>
                                          <p:spTgt spid="22"/>
                                        </p:tgtEl>
                                      </p:cBhvr>
                                    </p:animEffect>
                                  </p:childTnLst>
                                </p:cTn>
                              </p:par>
                              <p:par>
                                <p:cTn id="66" presetID="10" presetClass="entr" presetSubtype="0" fill="hold" grpId="0" nodeType="withEffect">
                                  <p:stCondLst>
                                    <p:cond delay="320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2000"/>
                                        <p:tgtEl>
                                          <p:spTgt spid="43"/>
                                        </p:tgtEl>
                                      </p:cBhvr>
                                    </p:animEffect>
                                  </p:childTnLst>
                                </p:cTn>
                              </p:par>
                              <p:par>
                                <p:cTn id="69" presetID="10" presetClass="entr" presetSubtype="0" fill="hold" grpId="0" nodeType="withEffect">
                                  <p:stCondLst>
                                    <p:cond delay="120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2000"/>
                                        <p:tgtEl>
                                          <p:spTgt spid="13"/>
                                        </p:tgtEl>
                                      </p:cBhvr>
                                    </p:animEffect>
                                  </p:childTnLst>
                                </p:cTn>
                              </p:par>
                              <p:par>
                                <p:cTn id="72" presetID="10" presetClass="entr" presetSubtype="0" fill="hold" grpId="0" nodeType="withEffect">
                                  <p:stCondLst>
                                    <p:cond delay="150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2000"/>
                                        <p:tgtEl>
                                          <p:spTgt spid="15"/>
                                        </p:tgtEl>
                                      </p:cBhvr>
                                    </p:animEffect>
                                  </p:childTnLst>
                                </p:cTn>
                              </p:par>
                              <p:par>
                                <p:cTn id="75" presetID="10" presetClass="entr" presetSubtype="0" fill="hold" grpId="0" nodeType="withEffect">
                                  <p:stCondLst>
                                    <p:cond delay="270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2000"/>
                                        <p:tgtEl>
                                          <p:spTgt spid="35"/>
                                        </p:tgtEl>
                                      </p:cBhvr>
                                    </p:animEffect>
                                  </p:childTnLst>
                                </p:cTn>
                              </p:par>
                              <p:par>
                                <p:cTn id="78" presetID="10" presetClass="entr" presetSubtype="0" fill="hold" grpId="0" nodeType="withEffect">
                                  <p:stCondLst>
                                    <p:cond delay="370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2000"/>
                                        <p:tgtEl>
                                          <p:spTgt spid="37"/>
                                        </p:tgtEl>
                                      </p:cBhvr>
                                    </p:animEffect>
                                  </p:childTnLst>
                                </p:cTn>
                              </p:par>
                              <p:par>
                                <p:cTn id="81" presetID="10" presetClass="entr" presetSubtype="0" fill="hold" grpId="0" nodeType="withEffect">
                                  <p:stCondLst>
                                    <p:cond delay="440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2000"/>
                                        <p:tgtEl>
                                          <p:spTgt spid="39"/>
                                        </p:tgtEl>
                                      </p:cBhvr>
                                    </p:animEffect>
                                  </p:childTnLst>
                                </p:cTn>
                              </p:par>
                              <p:par>
                                <p:cTn id="84" presetID="10" presetClass="entr" presetSubtype="0" fill="hold" grpId="0" nodeType="withEffect">
                                  <p:stCondLst>
                                    <p:cond delay="500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2000"/>
                                        <p:tgtEl>
                                          <p:spTgt spid="59"/>
                                        </p:tgtEl>
                                      </p:cBhvr>
                                    </p:animEffect>
                                  </p:childTnLst>
                                </p:cTn>
                              </p:par>
                              <p:par>
                                <p:cTn id="87" presetID="10" presetClass="entr" presetSubtype="0" fill="hold" grpId="0" nodeType="withEffect">
                                  <p:stCondLst>
                                    <p:cond delay="380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2000"/>
                                        <p:tgtEl>
                                          <p:spTgt spid="4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2000"/>
                                        <p:tgtEl>
                                          <p:spTgt spid="61"/>
                                        </p:tgtEl>
                                      </p:cBhvr>
                                    </p:animEffect>
                                  </p:childTnLst>
                                </p:cTn>
                              </p:par>
                              <p:par>
                                <p:cTn id="93" presetID="10" presetClass="entr" presetSubtype="0" fill="hold" grpId="0" nodeType="withEffect">
                                  <p:stCondLst>
                                    <p:cond delay="460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2000"/>
                                        <p:tgtEl>
                                          <p:spTgt spid="60"/>
                                        </p:tgtEl>
                                      </p:cBhvr>
                                    </p:animEffect>
                                  </p:childTnLst>
                                </p:cTn>
                              </p:par>
                              <p:par>
                                <p:cTn id="96" presetID="10" presetClass="entr" presetSubtype="0" fill="hold" grpId="0" nodeType="withEffect">
                                  <p:stCondLst>
                                    <p:cond delay="390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2000"/>
                                        <p:tgtEl>
                                          <p:spTgt spid="50"/>
                                        </p:tgtEl>
                                      </p:cBhvr>
                                    </p:animEffect>
                                  </p:childTnLst>
                                </p:cTn>
                              </p:par>
                              <p:par>
                                <p:cTn id="99" presetID="10" presetClass="entr" presetSubtype="0" fill="hold" grpId="0" nodeType="withEffect">
                                  <p:stCondLst>
                                    <p:cond delay="2500"/>
                                  </p:st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2000"/>
                                        <p:tgtEl>
                                          <p:spTgt spid="42"/>
                                        </p:tgtEl>
                                      </p:cBhvr>
                                    </p:animEffect>
                                  </p:childTnLst>
                                </p:cTn>
                              </p:par>
                              <p:par>
                                <p:cTn id="102" presetID="10" presetClass="entr" presetSubtype="0" fill="hold" grpId="0" nodeType="withEffect">
                                  <p:stCondLst>
                                    <p:cond delay="2800"/>
                                  </p:stCondLst>
                                  <p:childTnLst>
                                    <p:set>
                                      <p:cBhvr>
                                        <p:cTn id="103" dur="1" fill="hold">
                                          <p:stCondLst>
                                            <p:cond delay="0"/>
                                          </p:stCondLst>
                                        </p:cTn>
                                        <p:tgtEl>
                                          <p:spTgt spid="56"/>
                                        </p:tgtEl>
                                        <p:attrNameLst>
                                          <p:attrName>style.visibility</p:attrName>
                                        </p:attrNameLst>
                                      </p:cBhvr>
                                      <p:to>
                                        <p:strVal val="visible"/>
                                      </p:to>
                                    </p:set>
                                    <p:animEffect transition="in" filter="fade">
                                      <p:cBhvr>
                                        <p:cTn id="104" dur="2000"/>
                                        <p:tgtEl>
                                          <p:spTgt spid="56"/>
                                        </p:tgtEl>
                                      </p:cBhvr>
                                    </p:animEffect>
                                  </p:childTnLst>
                                </p:cTn>
                              </p:par>
                              <p:par>
                                <p:cTn id="105" presetID="10" presetClass="entr" presetSubtype="0" fill="hold" grpId="0" nodeType="withEffect">
                                  <p:stCondLst>
                                    <p:cond delay="180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2000"/>
                                        <p:tgtEl>
                                          <p:spTgt spid="36"/>
                                        </p:tgtEl>
                                      </p:cBhvr>
                                    </p:animEffect>
                                  </p:childTnLst>
                                </p:cTn>
                              </p:par>
                              <p:par>
                                <p:cTn id="108" presetID="10" presetClass="entr" presetSubtype="0" fill="hold" grpId="0" nodeType="withEffect">
                                  <p:stCondLst>
                                    <p:cond delay="900"/>
                                  </p:stCondLst>
                                  <p:childTnLst>
                                    <p:set>
                                      <p:cBhvr>
                                        <p:cTn id="109" dur="1" fill="hold">
                                          <p:stCondLst>
                                            <p:cond delay="0"/>
                                          </p:stCondLst>
                                        </p:cTn>
                                        <p:tgtEl>
                                          <p:spTgt spid="47"/>
                                        </p:tgtEl>
                                        <p:attrNameLst>
                                          <p:attrName>style.visibility</p:attrName>
                                        </p:attrNameLst>
                                      </p:cBhvr>
                                      <p:to>
                                        <p:strVal val="visible"/>
                                      </p:to>
                                    </p:set>
                                    <p:animEffect transition="in" filter="fade">
                                      <p:cBhvr>
                                        <p:cTn id="110" dur="2000"/>
                                        <p:tgtEl>
                                          <p:spTgt spid="4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2000"/>
                                        <p:tgtEl>
                                          <p:spTgt spid="26"/>
                                        </p:tgtEl>
                                      </p:cBhvr>
                                    </p:animEffect>
                                  </p:childTnLst>
                                </p:cTn>
                              </p:par>
                              <p:par>
                                <p:cTn id="114" presetID="10" presetClass="entr" presetSubtype="0" fill="hold" grpId="0" nodeType="withEffect">
                                  <p:stCondLst>
                                    <p:cond delay="230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2000"/>
                                        <p:tgtEl>
                                          <p:spTgt spid="27"/>
                                        </p:tgtEl>
                                      </p:cBhvr>
                                    </p:animEffect>
                                  </p:childTnLst>
                                </p:cTn>
                              </p:par>
                              <p:par>
                                <p:cTn id="117" presetID="10" presetClass="entr" presetSubtype="0" fill="hold" grpId="0" nodeType="withEffect">
                                  <p:stCondLst>
                                    <p:cond delay="70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2000"/>
                                        <p:tgtEl>
                                          <p:spTgt spid="41"/>
                                        </p:tgtEl>
                                      </p:cBhvr>
                                    </p:animEffect>
                                  </p:childTnLst>
                                </p:cTn>
                              </p:par>
                              <p:par>
                                <p:cTn id="120" presetID="10" presetClass="entr" presetSubtype="0" fill="hold" grpId="0" nodeType="withEffect">
                                  <p:stCondLst>
                                    <p:cond delay="330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2000"/>
                                        <p:tgtEl>
                                          <p:spTgt spid="49"/>
                                        </p:tgtEl>
                                      </p:cBhvr>
                                    </p:animEffect>
                                  </p:childTnLst>
                                </p:cTn>
                              </p:par>
                              <p:par>
                                <p:cTn id="123" presetID="10" presetClass="entr" presetSubtype="0" fill="hold" grpId="0" nodeType="withEffect">
                                  <p:stCondLst>
                                    <p:cond delay="140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2000"/>
                                        <p:tgtEl>
                                          <p:spTgt spid="38"/>
                                        </p:tgtEl>
                                      </p:cBhvr>
                                    </p:animEffect>
                                  </p:childTnLst>
                                </p:cTn>
                              </p:par>
                              <p:par>
                                <p:cTn id="126" presetID="10" presetClass="entr" presetSubtype="0" fill="hold" grpId="0" nodeType="withEffect">
                                  <p:stCondLst>
                                    <p:cond delay="1600"/>
                                  </p:stCondLst>
                                  <p:childTnLst>
                                    <p:set>
                                      <p:cBhvr>
                                        <p:cTn id="127" dur="1" fill="hold">
                                          <p:stCondLst>
                                            <p:cond delay="0"/>
                                          </p:stCondLst>
                                        </p:cTn>
                                        <p:tgtEl>
                                          <p:spTgt spid="25"/>
                                        </p:tgtEl>
                                        <p:attrNameLst>
                                          <p:attrName>style.visibility</p:attrName>
                                        </p:attrNameLst>
                                      </p:cBhvr>
                                      <p:to>
                                        <p:strVal val="visible"/>
                                      </p:to>
                                    </p:set>
                                    <p:animEffect transition="in" filter="fade">
                                      <p:cBhvr>
                                        <p:cTn id="128" dur="2000"/>
                                        <p:tgtEl>
                                          <p:spTgt spid="25"/>
                                        </p:tgtEl>
                                      </p:cBhvr>
                                    </p:animEffect>
                                  </p:childTnLst>
                                </p:cTn>
                              </p:par>
                              <p:par>
                                <p:cTn id="129" presetID="10" presetClass="entr" presetSubtype="0" fill="hold" grpId="0" nodeType="withEffect">
                                  <p:stCondLst>
                                    <p:cond delay="240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2000"/>
                                        <p:tgtEl>
                                          <p:spTgt spid="33"/>
                                        </p:tgtEl>
                                      </p:cBhvr>
                                    </p:animEffect>
                                  </p:childTnLst>
                                </p:cTn>
                              </p:par>
                              <p:par>
                                <p:cTn id="132" presetID="10" presetClass="entr" presetSubtype="0" fill="hold" grpId="0" nodeType="withEffect">
                                  <p:stCondLst>
                                    <p:cond delay="3600"/>
                                  </p:stCondLst>
                                  <p:childTnLst>
                                    <p:set>
                                      <p:cBhvr>
                                        <p:cTn id="133" dur="1" fill="hold">
                                          <p:stCondLst>
                                            <p:cond delay="0"/>
                                          </p:stCondLst>
                                        </p:cTn>
                                        <p:tgtEl>
                                          <p:spTgt spid="40"/>
                                        </p:tgtEl>
                                        <p:attrNameLst>
                                          <p:attrName>style.visibility</p:attrName>
                                        </p:attrNameLst>
                                      </p:cBhvr>
                                      <p:to>
                                        <p:strVal val="visible"/>
                                      </p:to>
                                    </p:set>
                                    <p:animEffect transition="in" filter="fade">
                                      <p:cBhvr>
                                        <p:cTn id="134" dur="2000"/>
                                        <p:tgtEl>
                                          <p:spTgt spid="40"/>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57"/>
                                        </p:tgtEl>
                                        <p:attrNameLst>
                                          <p:attrName>style.visibility</p:attrName>
                                        </p:attrNameLst>
                                      </p:cBhvr>
                                      <p:to>
                                        <p:strVal val="visible"/>
                                      </p:to>
                                    </p:set>
                                    <p:animEffect transition="in" filter="fade">
                                      <p:cBhvr>
                                        <p:cTn id="137" dur="2000"/>
                                        <p:tgtEl>
                                          <p:spTgt spid="57"/>
                                        </p:tgtEl>
                                      </p:cBhvr>
                                    </p:animEffect>
                                  </p:childTnLst>
                                </p:cTn>
                              </p:par>
                              <p:par>
                                <p:cTn id="138" presetID="10" presetClass="entr" presetSubtype="0" fill="hold" grpId="0" nodeType="withEffect">
                                  <p:stCondLst>
                                    <p:cond delay="2400"/>
                                  </p:stCondLst>
                                  <p:childTnLst>
                                    <p:set>
                                      <p:cBhvr>
                                        <p:cTn id="139" dur="1" fill="hold">
                                          <p:stCondLst>
                                            <p:cond delay="0"/>
                                          </p:stCondLst>
                                        </p:cTn>
                                        <p:tgtEl>
                                          <p:spTgt spid="52"/>
                                        </p:tgtEl>
                                        <p:attrNameLst>
                                          <p:attrName>style.visibility</p:attrName>
                                        </p:attrNameLst>
                                      </p:cBhvr>
                                      <p:to>
                                        <p:strVal val="visible"/>
                                      </p:to>
                                    </p:set>
                                    <p:animEffect transition="in" filter="fade">
                                      <p:cBhvr>
                                        <p:cTn id="140" dur="2000"/>
                                        <p:tgtEl>
                                          <p:spTgt spid="52"/>
                                        </p:tgtEl>
                                      </p:cBhvr>
                                    </p:animEffect>
                                  </p:childTnLst>
                                </p:cTn>
                              </p:par>
                              <p:par>
                                <p:cTn id="141" presetID="10" presetClass="entr" presetSubtype="0" fill="hold" grpId="0" nodeType="withEffect">
                                  <p:stCondLst>
                                    <p:cond delay="800"/>
                                  </p:stCondLst>
                                  <p:childTnLst>
                                    <p:set>
                                      <p:cBhvr>
                                        <p:cTn id="142" dur="1" fill="hold">
                                          <p:stCondLst>
                                            <p:cond delay="0"/>
                                          </p:stCondLst>
                                        </p:cTn>
                                        <p:tgtEl>
                                          <p:spTgt spid="53"/>
                                        </p:tgtEl>
                                        <p:attrNameLst>
                                          <p:attrName>style.visibility</p:attrName>
                                        </p:attrNameLst>
                                      </p:cBhvr>
                                      <p:to>
                                        <p:strVal val="visible"/>
                                      </p:to>
                                    </p:set>
                                    <p:animEffect transition="in" filter="fade">
                                      <p:cBhvr>
                                        <p:cTn id="143" dur="2000"/>
                                        <p:tgtEl>
                                          <p:spTgt spid="53"/>
                                        </p:tgtEl>
                                      </p:cBhvr>
                                    </p:animEffect>
                                  </p:childTnLst>
                                </p:cTn>
                              </p:par>
                              <p:par>
                                <p:cTn id="144" presetID="10" presetClass="entr" presetSubtype="0" fill="hold" grpId="0" nodeType="withEffect">
                                  <p:stCondLst>
                                    <p:cond delay="2300"/>
                                  </p:stCondLst>
                                  <p:childTnLst>
                                    <p:set>
                                      <p:cBhvr>
                                        <p:cTn id="145" dur="1" fill="hold">
                                          <p:stCondLst>
                                            <p:cond delay="0"/>
                                          </p:stCondLst>
                                        </p:cTn>
                                        <p:tgtEl>
                                          <p:spTgt spid="54"/>
                                        </p:tgtEl>
                                        <p:attrNameLst>
                                          <p:attrName>style.visibility</p:attrName>
                                        </p:attrNameLst>
                                      </p:cBhvr>
                                      <p:to>
                                        <p:strVal val="visible"/>
                                      </p:to>
                                    </p:set>
                                    <p:animEffect transition="in" filter="fade">
                                      <p:cBhvr>
                                        <p:cTn id="146" dur="2000"/>
                                        <p:tgtEl>
                                          <p:spTgt spid="54"/>
                                        </p:tgtEl>
                                      </p:cBhvr>
                                    </p:animEffect>
                                  </p:childTnLst>
                                </p:cTn>
                              </p:par>
                              <p:par>
                                <p:cTn id="147" presetID="10" presetClass="entr" presetSubtype="0" fill="hold" grpId="0" nodeType="withEffect">
                                  <p:stCondLst>
                                    <p:cond delay="3300"/>
                                  </p:stCondLst>
                                  <p:childTnLst>
                                    <p:set>
                                      <p:cBhvr>
                                        <p:cTn id="148" dur="1" fill="hold">
                                          <p:stCondLst>
                                            <p:cond delay="0"/>
                                          </p:stCondLst>
                                        </p:cTn>
                                        <p:tgtEl>
                                          <p:spTgt spid="48"/>
                                        </p:tgtEl>
                                        <p:attrNameLst>
                                          <p:attrName>style.visibility</p:attrName>
                                        </p:attrNameLst>
                                      </p:cBhvr>
                                      <p:to>
                                        <p:strVal val="visible"/>
                                      </p:to>
                                    </p:set>
                                    <p:animEffect transition="in" filter="fade">
                                      <p:cBhvr>
                                        <p:cTn id="149" dur="2000"/>
                                        <p:tgtEl>
                                          <p:spTgt spid="4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8"/>
                                        </p:tgtEl>
                                        <p:attrNameLst>
                                          <p:attrName>style.visibility</p:attrName>
                                        </p:attrNameLst>
                                      </p:cBhvr>
                                      <p:to>
                                        <p:strVal val="visible"/>
                                      </p:to>
                                    </p:set>
                                    <p:animEffect transition="in" filter="fade">
                                      <p:cBhvr>
                                        <p:cTn id="152" dur="2000"/>
                                        <p:tgtEl>
                                          <p:spTgt spid="58"/>
                                        </p:tgtEl>
                                      </p:cBhvr>
                                    </p:animEffect>
                                  </p:childTnLst>
                                </p:cTn>
                              </p:par>
                              <p:par>
                                <p:cTn id="153" presetID="10" presetClass="entr" presetSubtype="0" fill="hold" grpId="0" nodeType="withEffect">
                                  <p:stCondLst>
                                    <p:cond delay="3800"/>
                                  </p:stCondLst>
                                  <p:childTnLst>
                                    <p:set>
                                      <p:cBhvr>
                                        <p:cTn id="154" dur="1" fill="hold">
                                          <p:stCondLst>
                                            <p:cond delay="0"/>
                                          </p:stCondLst>
                                        </p:cTn>
                                        <p:tgtEl>
                                          <p:spTgt spid="46"/>
                                        </p:tgtEl>
                                        <p:attrNameLst>
                                          <p:attrName>style.visibility</p:attrName>
                                        </p:attrNameLst>
                                      </p:cBhvr>
                                      <p:to>
                                        <p:strVal val="visible"/>
                                      </p:to>
                                    </p:set>
                                    <p:animEffect transition="in" filter="fade">
                                      <p:cBhvr>
                                        <p:cTn id="155" dur="2000"/>
                                        <p:tgtEl>
                                          <p:spTgt spid="46"/>
                                        </p:tgtEl>
                                      </p:cBhvr>
                                    </p:animEffect>
                                  </p:childTnLst>
                                </p:cTn>
                              </p:par>
                              <p:par>
                                <p:cTn id="156" presetID="10" presetClass="entr" presetSubtype="0" fill="hold" grpId="0" nodeType="withEffect">
                                  <p:stCondLst>
                                    <p:cond delay="2700"/>
                                  </p:stCondLst>
                                  <p:childTnLst>
                                    <p:set>
                                      <p:cBhvr>
                                        <p:cTn id="157" dur="1" fill="hold">
                                          <p:stCondLst>
                                            <p:cond delay="0"/>
                                          </p:stCondLst>
                                        </p:cTn>
                                        <p:tgtEl>
                                          <p:spTgt spid="70"/>
                                        </p:tgtEl>
                                        <p:attrNameLst>
                                          <p:attrName>style.visibility</p:attrName>
                                        </p:attrNameLst>
                                      </p:cBhvr>
                                      <p:to>
                                        <p:strVal val="visible"/>
                                      </p:to>
                                    </p:set>
                                    <p:animEffect transition="in" filter="fade">
                                      <p:cBhvr>
                                        <p:cTn id="158" dur="2000"/>
                                        <p:tgtEl>
                                          <p:spTgt spid="70"/>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62"/>
                                        </p:tgtEl>
                                        <p:attrNameLst>
                                          <p:attrName>style.visibility</p:attrName>
                                        </p:attrNameLst>
                                      </p:cBhvr>
                                      <p:to>
                                        <p:strVal val="visible"/>
                                      </p:to>
                                    </p:set>
                                    <p:animEffect transition="in" filter="fade">
                                      <p:cBhvr>
                                        <p:cTn id="161" dur="2000"/>
                                        <p:tgtEl>
                                          <p:spTgt spid="62"/>
                                        </p:tgtEl>
                                      </p:cBhvr>
                                    </p:animEffect>
                                  </p:childTnLst>
                                </p:cTn>
                              </p:par>
                              <p:par>
                                <p:cTn id="162" presetID="10" presetClass="entr" presetSubtype="0" fill="hold" grpId="0" nodeType="withEffect">
                                  <p:stCondLst>
                                    <p:cond delay="3500"/>
                                  </p:stCondLst>
                                  <p:childTnLst>
                                    <p:set>
                                      <p:cBhvr>
                                        <p:cTn id="163" dur="1" fill="hold">
                                          <p:stCondLst>
                                            <p:cond delay="0"/>
                                          </p:stCondLst>
                                        </p:cTn>
                                        <p:tgtEl>
                                          <p:spTgt spid="64"/>
                                        </p:tgtEl>
                                        <p:attrNameLst>
                                          <p:attrName>style.visibility</p:attrName>
                                        </p:attrNameLst>
                                      </p:cBhvr>
                                      <p:to>
                                        <p:strVal val="visible"/>
                                      </p:to>
                                    </p:set>
                                    <p:animEffect transition="in" filter="fade">
                                      <p:cBhvr>
                                        <p:cTn id="164" dur="2000"/>
                                        <p:tgtEl>
                                          <p:spTgt spid="64"/>
                                        </p:tgtEl>
                                      </p:cBhvr>
                                    </p:animEffect>
                                  </p:childTnLst>
                                </p:cTn>
                              </p:par>
                              <p:par>
                                <p:cTn id="165" presetID="10" presetClass="entr" presetSubtype="0" fill="hold" grpId="0" nodeType="withEffect">
                                  <p:stCondLst>
                                    <p:cond delay="1100"/>
                                  </p:stCondLst>
                                  <p:childTnLst>
                                    <p:set>
                                      <p:cBhvr>
                                        <p:cTn id="166" dur="1" fill="hold">
                                          <p:stCondLst>
                                            <p:cond delay="0"/>
                                          </p:stCondLst>
                                        </p:cTn>
                                        <p:tgtEl>
                                          <p:spTgt spid="63"/>
                                        </p:tgtEl>
                                        <p:attrNameLst>
                                          <p:attrName>style.visibility</p:attrName>
                                        </p:attrNameLst>
                                      </p:cBhvr>
                                      <p:to>
                                        <p:strVal val="visible"/>
                                      </p:to>
                                    </p:set>
                                    <p:animEffect transition="in" filter="fade">
                                      <p:cBhvr>
                                        <p:cTn id="167" dur="2000"/>
                                        <p:tgtEl>
                                          <p:spTgt spid="63"/>
                                        </p:tgtEl>
                                      </p:cBhvr>
                                    </p:animEffect>
                                  </p:childTnLst>
                                </p:cTn>
                              </p:par>
                              <p:par>
                                <p:cTn id="168" presetID="10" presetClass="entr" presetSubtype="0" fill="hold" grpId="0" nodeType="withEffect">
                                  <p:stCondLst>
                                    <p:cond delay="4100"/>
                                  </p:stCondLst>
                                  <p:childTnLst>
                                    <p:set>
                                      <p:cBhvr>
                                        <p:cTn id="169" dur="1" fill="hold">
                                          <p:stCondLst>
                                            <p:cond delay="0"/>
                                          </p:stCondLst>
                                        </p:cTn>
                                        <p:tgtEl>
                                          <p:spTgt spid="76"/>
                                        </p:tgtEl>
                                        <p:attrNameLst>
                                          <p:attrName>style.visibility</p:attrName>
                                        </p:attrNameLst>
                                      </p:cBhvr>
                                      <p:to>
                                        <p:strVal val="visible"/>
                                      </p:to>
                                    </p:set>
                                    <p:animEffect transition="in" filter="fade">
                                      <p:cBhvr>
                                        <p:cTn id="170" dur="2000"/>
                                        <p:tgtEl>
                                          <p:spTgt spid="76"/>
                                        </p:tgtEl>
                                      </p:cBhvr>
                                    </p:animEffect>
                                  </p:childTnLst>
                                </p:cTn>
                              </p:par>
                              <p:par>
                                <p:cTn id="171" presetID="10" presetClass="entr" presetSubtype="0" fill="hold" grpId="0" nodeType="withEffect">
                                  <p:stCondLst>
                                    <p:cond delay="2300"/>
                                  </p:stCondLst>
                                  <p:childTnLst>
                                    <p:set>
                                      <p:cBhvr>
                                        <p:cTn id="172" dur="1" fill="hold">
                                          <p:stCondLst>
                                            <p:cond delay="0"/>
                                          </p:stCondLst>
                                        </p:cTn>
                                        <p:tgtEl>
                                          <p:spTgt spid="55"/>
                                        </p:tgtEl>
                                        <p:attrNameLst>
                                          <p:attrName>style.visibility</p:attrName>
                                        </p:attrNameLst>
                                      </p:cBhvr>
                                      <p:to>
                                        <p:strVal val="visible"/>
                                      </p:to>
                                    </p:set>
                                    <p:animEffect transition="in" filter="fade">
                                      <p:cBhvr>
                                        <p:cTn id="173" dur="2000"/>
                                        <p:tgtEl>
                                          <p:spTgt spid="55"/>
                                        </p:tgtEl>
                                      </p:cBhvr>
                                    </p:animEffect>
                                  </p:childTnLst>
                                </p:cTn>
                              </p:par>
                              <p:par>
                                <p:cTn id="174" presetID="10" presetClass="entr" presetSubtype="0" fill="hold" grpId="0" nodeType="withEffect">
                                  <p:stCondLst>
                                    <p:cond delay="3600"/>
                                  </p:stCondLst>
                                  <p:childTnLst>
                                    <p:set>
                                      <p:cBhvr>
                                        <p:cTn id="175" dur="1" fill="hold">
                                          <p:stCondLst>
                                            <p:cond delay="0"/>
                                          </p:stCondLst>
                                        </p:cTn>
                                        <p:tgtEl>
                                          <p:spTgt spid="45"/>
                                        </p:tgtEl>
                                        <p:attrNameLst>
                                          <p:attrName>style.visibility</p:attrName>
                                        </p:attrNameLst>
                                      </p:cBhvr>
                                      <p:to>
                                        <p:strVal val="visible"/>
                                      </p:to>
                                    </p:set>
                                    <p:animEffect transition="in" filter="fade">
                                      <p:cBhvr>
                                        <p:cTn id="176" dur="2000"/>
                                        <p:tgtEl>
                                          <p:spTgt spid="45"/>
                                        </p:tgtEl>
                                      </p:cBhvr>
                                    </p:animEffect>
                                  </p:childTnLst>
                                </p:cTn>
                              </p:par>
                              <p:par>
                                <p:cTn id="177" presetID="10" presetClass="entr" presetSubtype="0" fill="hold" grpId="0" nodeType="withEffect">
                                  <p:stCondLst>
                                    <p:cond delay="1300"/>
                                  </p:stCondLst>
                                  <p:childTnLst>
                                    <p:set>
                                      <p:cBhvr>
                                        <p:cTn id="178" dur="1" fill="hold">
                                          <p:stCondLst>
                                            <p:cond delay="0"/>
                                          </p:stCondLst>
                                        </p:cTn>
                                        <p:tgtEl>
                                          <p:spTgt spid="74"/>
                                        </p:tgtEl>
                                        <p:attrNameLst>
                                          <p:attrName>style.visibility</p:attrName>
                                        </p:attrNameLst>
                                      </p:cBhvr>
                                      <p:to>
                                        <p:strVal val="visible"/>
                                      </p:to>
                                    </p:set>
                                    <p:animEffect transition="in" filter="fade">
                                      <p:cBhvr>
                                        <p:cTn id="179" dur="2000"/>
                                        <p:tgtEl>
                                          <p:spTgt spid="74"/>
                                        </p:tgtEl>
                                      </p:cBhvr>
                                    </p:animEffect>
                                  </p:childTnLst>
                                </p:cTn>
                              </p:par>
                              <p:par>
                                <p:cTn id="180" presetID="10" presetClass="entr" presetSubtype="0" fill="hold" grpId="0" nodeType="withEffect">
                                  <p:stCondLst>
                                    <p:cond delay="3800"/>
                                  </p:stCondLst>
                                  <p:childTnLst>
                                    <p:set>
                                      <p:cBhvr>
                                        <p:cTn id="181" dur="1" fill="hold">
                                          <p:stCondLst>
                                            <p:cond delay="0"/>
                                          </p:stCondLst>
                                        </p:cTn>
                                        <p:tgtEl>
                                          <p:spTgt spid="90"/>
                                        </p:tgtEl>
                                        <p:attrNameLst>
                                          <p:attrName>style.visibility</p:attrName>
                                        </p:attrNameLst>
                                      </p:cBhvr>
                                      <p:to>
                                        <p:strVal val="visible"/>
                                      </p:to>
                                    </p:set>
                                    <p:animEffect transition="in" filter="fade">
                                      <p:cBhvr>
                                        <p:cTn id="182" dur="2000"/>
                                        <p:tgtEl>
                                          <p:spTgt spid="90"/>
                                        </p:tgtEl>
                                      </p:cBhvr>
                                    </p:animEffect>
                                  </p:childTnLst>
                                </p:cTn>
                              </p:par>
                              <p:par>
                                <p:cTn id="183" presetID="10" presetClass="entr" presetSubtype="0" fill="hold" grpId="0" nodeType="withEffect">
                                  <p:stCondLst>
                                    <p:cond delay="3500"/>
                                  </p:stCondLst>
                                  <p:childTnLst>
                                    <p:set>
                                      <p:cBhvr>
                                        <p:cTn id="184" dur="1" fill="hold">
                                          <p:stCondLst>
                                            <p:cond delay="0"/>
                                          </p:stCondLst>
                                        </p:cTn>
                                        <p:tgtEl>
                                          <p:spTgt spid="65"/>
                                        </p:tgtEl>
                                        <p:attrNameLst>
                                          <p:attrName>style.visibility</p:attrName>
                                        </p:attrNameLst>
                                      </p:cBhvr>
                                      <p:to>
                                        <p:strVal val="visible"/>
                                      </p:to>
                                    </p:set>
                                    <p:animEffect transition="in" filter="fade">
                                      <p:cBhvr>
                                        <p:cTn id="185" dur="2000"/>
                                        <p:tgtEl>
                                          <p:spTgt spid="65"/>
                                        </p:tgtEl>
                                      </p:cBhvr>
                                    </p:animEffect>
                                  </p:childTnLst>
                                </p:cTn>
                              </p:par>
                              <p:par>
                                <p:cTn id="186" presetID="10" presetClass="entr" presetSubtype="0" fill="hold" grpId="0" nodeType="withEffect">
                                  <p:stCondLst>
                                    <p:cond delay="1700"/>
                                  </p:stCondLst>
                                  <p:childTnLst>
                                    <p:set>
                                      <p:cBhvr>
                                        <p:cTn id="187" dur="1" fill="hold">
                                          <p:stCondLst>
                                            <p:cond delay="0"/>
                                          </p:stCondLst>
                                        </p:cTn>
                                        <p:tgtEl>
                                          <p:spTgt spid="79"/>
                                        </p:tgtEl>
                                        <p:attrNameLst>
                                          <p:attrName>style.visibility</p:attrName>
                                        </p:attrNameLst>
                                      </p:cBhvr>
                                      <p:to>
                                        <p:strVal val="visible"/>
                                      </p:to>
                                    </p:set>
                                    <p:animEffect transition="in" filter="fade">
                                      <p:cBhvr>
                                        <p:cTn id="188" dur="2000"/>
                                        <p:tgtEl>
                                          <p:spTgt spid="79"/>
                                        </p:tgtEl>
                                      </p:cBhvr>
                                    </p:animEffect>
                                  </p:childTnLst>
                                </p:cTn>
                              </p:par>
                              <p:par>
                                <p:cTn id="189" presetID="10" presetClass="entr" presetSubtype="0" fill="hold" grpId="0" nodeType="withEffect">
                                  <p:stCondLst>
                                    <p:cond delay="4100"/>
                                  </p:stCondLst>
                                  <p:childTnLst>
                                    <p:set>
                                      <p:cBhvr>
                                        <p:cTn id="190" dur="1" fill="hold">
                                          <p:stCondLst>
                                            <p:cond delay="0"/>
                                          </p:stCondLst>
                                        </p:cTn>
                                        <p:tgtEl>
                                          <p:spTgt spid="51"/>
                                        </p:tgtEl>
                                        <p:attrNameLst>
                                          <p:attrName>style.visibility</p:attrName>
                                        </p:attrNameLst>
                                      </p:cBhvr>
                                      <p:to>
                                        <p:strVal val="visible"/>
                                      </p:to>
                                    </p:set>
                                    <p:animEffect transition="in" filter="fade">
                                      <p:cBhvr>
                                        <p:cTn id="191" dur="2000"/>
                                        <p:tgtEl>
                                          <p:spTgt spid="51"/>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73"/>
                                        </p:tgtEl>
                                        <p:attrNameLst>
                                          <p:attrName>style.visibility</p:attrName>
                                        </p:attrNameLst>
                                      </p:cBhvr>
                                      <p:to>
                                        <p:strVal val="visible"/>
                                      </p:to>
                                    </p:set>
                                    <p:animEffect transition="in" filter="fade">
                                      <p:cBhvr>
                                        <p:cTn id="194" dur="2000"/>
                                        <p:tgtEl>
                                          <p:spTgt spid="73"/>
                                        </p:tgtEl>
                                      </p:cBhvr>
                                    </p:animEffect>
                                  </p:childTnLst>
                                </p:cTn>
                              </p:par>
                              <p:par>
                                <p:cTn id="195" presetID="10" presetClass="entr" presetSubtype="0" fill="hold" grpId="0" nodeType="withEffect">
                                  <p:stCondLst>
                                    <p:cond delay="500"/>
                                  </p:stCondLst>
                                  <p:childTnLst>
                                    <p:set>
                                      <p:cBhvr>
                                        <p:cTn id="196" dur="1" fill="hold">
                                          <p:stCondLst>
                                            <p:cond delay="0"/>
                                          </p:stCondLst>
                                        </p:cTn>
                                        <p:tgtEl>
                                          <p:spTgt spid="66"/>
                                        </p:tgtEl>
                                        <p:attrNameLst>
                                          <p:attrName>style.visibility</p:attrName>
                                        </p:attrNameLst>
                                      </p:cBhvr>
                                      <p:to>
                                        <p:strVal val="visible"/>
                                      </p:to>
                                    </p:set>
                                    <p:animEffect transition="in" filter="fade">
                                      <p:cBhvr>
                                        <p:cTn id="197" dur="2000"/>
                                        <p:tgtEl>
                                          <p:spTgt spid="66"/>
                                        </p:tgtEl>
                                      </p:cBhvr>
                                    </p:animEffect>
                                  </p:childTnLst>
                                </p:cTn>
                              </p:par>
                              <p:par>
                                <p:cTn id="198" presetID="10" presetClass="entr" presetSubtype="0" fill="hold" grpId="0" nodeType="withEffect">
                                  <p:stCondLst>
                                    <p:cond delay="4400"/>
                                  </p:stCondLst>
                                  <p:childTnLst>
                                    <p:set>
                                      <p:cBhvr>
                                        <p:cTn id="199" dur="1" fill="hold">
                                          <p:stCondLst>
                                            <p:cond delay="0"/>
                                          </p:stCondLst>
                                        </p:cTn>
                                        <p:tgtEl>
                                          <p:spTgt spid="80"/>
                                        </p:tgtEl>
                                        <p:attrNameLst>
                                          <p:attrName>style.visibility</p:attrName>
                                        </p:attrNameLst>
                                      </p:cBhvr>
                                      <p:to>
                                        <p:strVal val="visible"/>
                                      </p:to>
                                    </p:set>
                                    <p:animEffect transition="in" filter="fade">
                                      <p:cBhvr>
                                        <p:cTn id="200" dur="2000"/>
                                        <p:tgtEl>
                                          <p:spTgt spid="80"/>
                                        </p:tgtEl>
                                      </p:cBhvr>
                                    </p:animEffect>
                                  </p:childTnLst>
                                </p:cTn>
                              </p:par>
                              <p:par>
                                <p:cTn id="201" presetID="10" presetClass="entr" presetSubtype="0" fill="hold" grpId="0" nodeType="withEffect">
                                  <p:stCondLst>
                                    <p:cond delay="1600"/>
                                  </p:stCondLst>
                                  <p:childTnLst>
                                    <p:set>
                                      <p:cBhvr>
                                        <p:cTn id="202" dur="1" fill="hold">
                                          <p:stCondLst>
                                            <p:cond delay="0"/>
                                          </p:stCondLst>
                                        </p:cTn>
                                        <p:tgtEl>
                                          <p:spTgt spid="78"/>
                                        </p:tgtEl>
                                        <p:attrNameLst>
                                          <p:attrName>style.visibility</p:attrName>
                                        </p:attrNameLst>
                                      </p:cBhvr>
                                      <p:to>
                                        <p:strVal val="visible"/>
                                      </p:to>
                                    </p:set>
                                    <p:animEffect transition="in" filter="fade">
                                      <p:cBhvr>
                                        <p:cTn id="203" dur="2000"/>
                                        <p:tgtEl>
                                          <p:spTgt spid="78"/>
                                        </p:tgtEl>
                                      </p:cBhvr>
                                    </p:animEffect>
                                  </p:childTnLst>
                                </p:cTn>
                              </p:par>
                              <p:par>
                                <p:cTn id="204" presetID="10" presetClass="entr" presetSubtype="0" fill="hold" grpId="0" nodeType="withEffect">
                                  <p:stCondLst>
                                    <p:cond delay="3800"/>
                                  </p:stCondLst>
                                  <p:childTnLst>
                                    <p:set>
                                      <p:cBhvr>
                                        <p:cTn id="205" dur="1" fill="hold">
                                          <p:stCondLst>
                                            <p:cond delay="0"/>
                                          </p:stCondLst>
                                        </p:cTn>
                                        <p:tgtEl>
                                          <p:spTgt spid="88"/>
                                        </p:tgtEl>
                                        <p:attrNameLst>
                                          <p:attrName>style.visibility</p:attrName>
                                        </p:attrNameLst>
                                      </p:cBhvr>
                                      <p:to>
                                        <p:strVal val="visible"/>
                                      </p:to>
                                    </p:set>
                                    <p:animEffect transition="in" filter="fade">
                                      <p:cBhvr>
                                        <p:cTn id="206" dur="2000"/>
                                        <p:tgtEl>
                                          <p:spTgt spid="88"/>
                                        </p:tgtEl>
                                      </p:cBhvr>
                                    </p:animEffect>
                                  </p:childTnLst>
                                </p:cTn>
                              </p:par>
                              <p:par>
                                <p:cTn id="207" presetID="10" presetClass="entr" presetSubtype="0" fill="hold" grpId="0" nodeType="withEffect">
                                  <p:stCondLst>
                                    <p:cond delay="2500"/>
                                  </p:stCondLst>
                                  <p:childTnLst>
                                    <p:set>
                                      <p:cBhvr>
                                        <p:cTn id="208" dur="1" fill="hold">
                                          <p:stCondLst>
                                            <p:cond delay="0"/>
                                          </p:stCondLst>
                                        </p:cTn>
                                        <p:tgtEl>
                                          <p:spTgt spid="67"/>
                                        </p:tgtEl>
                                        <p:attrNameLst>
                                          <p:attrName>style.visibility</p:attrName>
                                        </p:attrNameLst>
                                      </p:cBhvr>
                                      <p:to>
                                        <p:strVal val="visible"/>
                                      </p:to>
                                    </p:set>
                                    <p:animEffect transition="in" filter="fade">
                                      <p:cBhvr>
                                        <p:cTn id="209" dur="2000"/>
                                        <p:tgtEl>
                                          <p:spTgt spid="67"/>
                                        </p:tgtEl>
                                      </p:cBhvr>
                                    </p:animEffect>
                                  </p:childTnLst>
                                </p:cTn>
                              </p:par>
                              <p:par>
                                <p:cTn id="210" presetID="10" presetClass="entr" presetSubtype="0" fill="hold" grpId="0" nodeType="withEffect">
                                  <p:stCondLst>
                                    <p:cond delay="4100"/>
                                  </p:stCondLst>
                                  <p:childTnLst>
                                    <p:set>
                                      <p:cBhvr>
                                        <p:cTn id="211" dur="1" fill="hold">
                                          <p:stCondLst>
                                            <p:cond delay="0"/>
                                          </p:stCondLst>
                                        </p:cTn>
                                        <p:tgtEl>
                                          <p:spTgt spid="83"/>
                                        </p:tgtEl>
                                        <p:attrNameLst>
                                          <p:attrName>style.visibility</p:attrName>
                                        </p:attrNameLst>
                                      </p:cBhvr>
                                      <p:to>
                                        <p:strVal val="visible"/>
                                      </p:to>
                                    </p:set>
                                    <p:animEffect transition="in" filter="fade">
                                      <p:cBhvr>
                                        <p:cTn id="212" dur="2000"/>
                                        <p:tgtEl>
                                          <p:spTgt spid="83"/>
                                        </p:tgtEl>
                                      </p:cBhvr>
                                    </p:animEffect>
                                  </p:childTnLst>
                                </p:cTn>
                              </p:par>
                              <p:par>
                                <p:cTn id="213" presetID="10" presetClass="entr" presetSubtype="0" fill="hold" grpId="0" nodeType="withEffect">
                                  <p:stCondLst>
                                    <p:cond delay="1100"/>
                                  </p:stCondLst>
                                  <p:childTnLst>
                                    <p:set>
                                      <p:cBhvr>
                                        <p:cTn id="214" dur="1" fill="hold">
                                          <p:stCondLst>
                                            <p:cond delay="0"/>
                                          </p:stCondLst>
                                        </p:cTn>
                                        <p:tgtEl>
                                          <p:spTgt spid="77"/>
                                        </p:tgtEl>
                                        <p:attrNameLst>
                                          <p:attrName>style.visibility</p:attrName>
                                        </p:attrNameLst>
                                      </p:cBhvr>
                                      <p:to>
                                        <p:strVal val="visible"/>
                                      </p:to>
                                    </p:set>
                                    <p:animEffect transition="in" filter="fade">
                                      <p:cBhvr>
                                        <p:cTn id="215" dur="2000"/>
                                        <p:tgtEl>
                                          <p:spTgt spid="77"/>
                                        </p:tgtEl>
                                      </p:cBhvr>
                                    </p:animEffect>
                                  </p:childTnLst>
                                </p:cTn>
                              </p:par>
                              <p:par>
                                <p:cTn id="216" presetID="10" presetClass="entr" presetSubtype="0" fill="hold" grpId="0" nodeType="withEffect">
                                  <p:stCondLst>
                                    <p:cond delay="4300"/>
                                  </p:stCondLst>
                                  <p:childTnLst>
                                    <p:set>
                                      <p:cBhvr>
                                        <p:cTn id="217" dur="1" fill="hold">
                                          <p:stCondLst>
                                            <p:cond delay="0"/>
                                          </p:stCondLst>
                                        </p:cTn>
                                        <p:tgtEl>
                                          <p:spTgt spid="75"/>
                                        </p:tgtEl>
                                        <p:attrNameLst>
                                          <p:attrName>style.visibility</p:attrName>
                                        </p:attrNameLst>
                                      </p:cBhvr>
                                      <p:to>
                                        <p:strVal val="visible"/>
                                      </p:to>
                                    </p:set>
                                    <p:animEffect transition="in" filter="fade">
                                      <p:cBhvr>
                                        <p:cTn id="218" dur="2000"/>
                                        <p:tgtEl>
                                          <p:spTgt spid="75"/>
                                        </p:tgtEl>
                                      </p:cBhvr>
                                    </p:animEffect>
                                  </p:childTnLst>
                                </p:cTn>
                              </p:par>
                              <p:par>
                                <p:cTn id="219" presetID="10" presetClass="entr" presetSubtype="0" fill="hold" grpId="0" nodeType="withEffect">
                                  <p:stCondLst>
                                    <p:cond delay="3500"/>
                                  </p:stCondLst>
                                  <p:childTnLst>
                                    <p:set>
                                      <p:cBhvr>
                                        <p:cTn id="220" dur="1" fill="hold">
                                          <p:stCondLst>
                                            <p:cond delay="0"/>
                                          </p:stCondLst>
                                        </p:cTn>
                                        <p:tgtEl>
                                          <p:spTgt spid="82"/>
                                        </p:tgtEl>
                                        <p:attrNameLst>
                                          <p:attrName>style.visibility</p:attrName>
                                        </p:attrNameLst>
                                      </p:cBhvr>
                                      <p:to>
                                        <p:strVal val="visible"/>
                                      </p:to>
                                    </p:set>
                                    <p:animEffect transition="in" filter="fade">
                                      <p:cBhvr>
                                        <p:cTn id="221" dur="2000"/>
                                        <p:tgtEl>
                                          <p:spTgt spid="82"/>
                                        </p:tgtEl>
                                      </p:cBhvr>
                                    </p:animEffect>
                                  </p:childTnLst>
                                </p:cTn>
                              </p:par>
                              <p:par>
                                <p:cTn id="222" presetID="10" presetClass="entr" presetSubtype="0" fill="hold" grpId="0" nodeType="withEffect">
                                  <p:stCondLst>
                                    <p:cond delay="600"/>
                                  </p:stCondLst>
                                  <p:childTnLst>
                                    <p:set>
                                      <p:cBhvr>
                                        <p:cTn id="223" dur="1" fill="hold">
                                          <p:stCondLst>
                                            <p:cond delay="0"/>
                                          </p:stCondLst>
                                        </p:cTn>
                                        <p:tgtEl>
                                          <p:spTgt spid="69"/>
                                        </p:tgtEl>
                                        <p:attrNameLst>
                                          <p:attrName>style.visibility</p:attrName>
                                        </p:attrNameLst>
                                      </p:cBhvr>
                                      <p:to>
                                        <p:strVal val="visible"/>
                                      </p:to>
                                    </p:set>
                                    <p:animEffect transition="in" filter="fade">
                                      <p:cBhvr>
                                        <p:cTn id="224" dur="2000"/>
                                        <p:tgtEl>
                                          <p:spTgt spid="69"/>
                                        </p:tgtEl>
                                      </p:cBhvr>
                                    </p:animEffect>
                                  </p:childTnLst>
                                </p:cTn>
                              </p:par>
                              <p:par>
                                <p:cTn id="225" presetID="10" presetClass="entr" presetSubtype="0" fill="hold" grpId="0" nodeType="withEffect">
                                  <p:stCondLst>
                                    <p:cond delay="1900"/>
                                  </p:stCondLst>
                                  <p:childTnLst>
                                    <p:set>
                                      <p:cBhvr>
                                        <p:cTn id="226" dur="1" fill="hold">
                                          <p:stCondLst>
                                            <p:cond delay="0"/>
                                          </p:stCondLst>
                                        </p:cTn>
                                        <p:tgtEl>
                                          <p:spTgt spid="81"/>
                                        </p:tgtEl>
                                        <p:attrNameLst>
                                          <p:attrName>style.visibility</p:attrName>
                                        </p:attrNameLst>
                                      </p:cBhvr>
                                      <p:to>
                                        <p:strVal val="visible"/>
                                      </p:to>
                                    </p:set>
                                    <p:animEffect transition="in" filter="fade">
                                      <p:cBhvr>
                                        <p:cTn id="227" dur="2000"/>
                                        <p:tgtEl>
                                          <p:spTgt spid="81"/>
                                        </p:tgtEl>
                                      </p:cBhvr>
                                    </p:animEffect>
                                  </p:childTnLst>
                                </p:cTn>
                              </p:par>
                              <p:par>
                                <p:cTn id="228" presetID="10" presetClass="entr" presetSubtype="0" fill="hold" grpId="0" nodeType="withEffect">
                                  <p:stCondLst>
                                    <p:cond delay="3600"/>
                                  </p:stCondLst>
                                  <p:childTnLst>
                                    <p:set>
                                      <p:cBhvr>
                                        <p:cTn id="229" dur="1" fill="hold">
                                          <p:stCondLst>
                                            <p:cond delay="0"/>
                                          </p:stCondLst>
                                        </p:cTn>
                                        <p:tgtEl>
                                          <p:spTgt spid="71"/>
                                        </p:tgtEl>
                                        <p:attrNameLst>
                                          <p:attrName>style.visibility</p:attrName>
                                        </p:attrNameLst>
                                      </p:cBhvr>
                                      <p:to>
                                        <p:strVal val="visible"/>
                                      </p:to>
                                    </p:set>
                                    <p:animEffect transition="in" filter="fade">
                                      <p:cBhvr>
                                        <p:cTn id="230" dur="2000"/>
                                        <p:tgtEl>
                                          <p:spTgt spid="71"/>
                                        </p:tgtEl>
                                      </p:cBhvr>
                                    </p:animEffect>
                                  </p:childTnLst>
                                </p:cTn>
                              </p:par>
                              <p:par>
                                <p:cTn id="231" presetID="10" presetClass="entr" presetSubtype="0" fill="hold" grpId="0" nodeType="withEffect">
                                  <p:stCondLst>
                                    <p:cond delay="2200"/>
                                  </p:stCondLst>
                                  <p:childTnLst>
                                    <p:set>
                                      <p:cBhvr>
                                        <p:cTn id="232" dur="1" fill="hold">
                                          <p:stCondLst>
                                            <p:cond delay="0"/>
                                          </p:stCondLst>
                                        </p:cTn>
                                        <p:tgtEl>
                                          <p:spTgt spid="87"/>
                                        </p:tgtEl>
                                        <p:attrNameLst>
                                          <p:attrName>style.visibility</p:attrName>
                                        </p:attrNameLst>
                                      </p:cBhvr>
                                      <p:to>
                                        <p:strVal val="visible"/>
                                      </p:to>
                                    </p:set>
                                    <p:animEffect transition="in" filter="fade">
                                      <p:cBhvr>
                                        <p:cTn id="233" dur="2000"/>
                                        <p:tgtEl>
                                          <p:spTgt spid="8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91"/>
                                        </p:tgtEl>
                                        <p:attrNameLst>
                                          <p:attrName>style.visibility</p:attrName>
                                        </p:attrNameLst>
                                      </p:cBhvr>
                                      <p:to>
                                        <p:strVal val="visible"/>
                                      </p:to>
                                    </p:set>
                                    <p:animEffect transition="in" filter="fade">
                                      <p:cBhvr>
                                        <p:cTn id="236" dur="2000"/>
                                        <p:tgtEl>
                                          <p:spTgt spid="91"/>
                                        </p:tgtEl>
                                      </p:cBhvr>
                                    </p:animEffect>
                                  </p:childTnLst>
                                </p:cTn>
                              </p:par>
                              <p:par>
                                <p:cTn id="237" presetID="10" presetClass="entr" presetSubtype="0" fill="hold" grpId="0" nodeType="withEffect">
                                  <p:stCondLst>
                                    <p:cond delay="1800"/>
                                  </p:stCondLst>
                                  <p:childTnLst>
                                    <p:set>
                                      <p:cBhvr>
                                        <p:cTn id="238" dur="1" fill="hold">
                                          <p:stCondLst>
                                            <p:cond delay="0"/>
                                          </p:stCondLst>
                                        </p:cTn>
                                        <p:tgtEl>
                                          <p:spTgt spid="72"/>
                                        </p:tgtEl>
                                        <p:attrNameLst>
                                          <p:attrName>style.visibility</p:attrName>
                                        </p:attrNameLst>
                                      </p:cBhvr>
                                      <p:to>
                                        <p:strVal val="visible"/>
                                      </p:to>
                                    </p:set>
                                    <p:animEffect transition="in" filter="fade">
                                      <p:cBhvr>
                                        <p:cTn id="239" dur="2000"/>
                                        <p:tgtEl>
                                          <p:spTgt spid="72"/>
                                        </p:tgtEl>
                                      </p:cBhvr>
                                    </p:animEffect>
                                  </p:childTnLst>
                                </p:cTn>
                              </p:par>
                              <p:par>
                                <p:cTn id="240" presetID="10" presetClass="entr" presetSubtype="0" fill="hold" grpId="0" nodeType="withEffect">
                                  <p:stCondLst>
                                    <p:cond delay="3000"/>
                                  </p:stCondLst>
                                  <p:childTnLst>
                                    <p:set>
                                      <p:cBhvr>
                                        <p:cTn id="241" dur="1" fill="hold">
                                          <p:stCondLst>
                                            <p:cond delay="0"/>
                                          </p:stCondLst>
                                        </p:cTn>
                                        <p:tgtEl>
                                          <p:spTgt spid="84"/>
                                        </p:tgtEl>
                                        <p:attrNameLst>
                                          <p:attrName>style.visibility</p:attrName>
                                        </p:attrNameLst>
                                      </p:cBhvr>
                                      <p:to>
                                        <p:strVal val="visible"/>
                                      </p:to>
                                    </p:set>
                                    <p:animEffect transition="in" filter="fade">
                                      <p:cBhvr>
                                        <p:cTn id="242" dur="2000"/>
                                        <p:tgtEl>
                                          <p:spTgt spid="84"/>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68"/>
                                        </p:tgtEl>
                                        <p:attrNameLst>
                                          <p:attrName>style.visibility</p:attrName>
                                        </p:attrNameLst>
                                      </p:cBhvr>
                                      <p:to>
                                        <p:strVal val="visible"/>
                                      </p:to>
                                    </p:set>
                                    <p:animEffect transition="in" filter="fade">
                                      <p:cBhvr>
                                        <p:cTn id="245" dur="2000"/>
                                        <p:tgtEl>
                                          <p:spTgt spid="68"/>
                                        </p:tgtEl>
                                      </p:cBhvr>
                                    </p:animEffect>
                                  </p:childTnLst>
                                </p:cTn>
                              </p:par>
                              <p:par>
                                <p:cTn id="246" presetID="10" presetClass="entr" presetSubtype="0" fill="hold" grpId="0" nodeType="withEffect">
                                  <p:stCondLst>
                                    <p:cond delay="1700"/>
                                  </p:stCondLst>
                                  <p:childTnLst>
                                    <p:set>
                                      <p:cBhvr>
                                        <p:cTn id="247" dur="1" fill="hold">
                                          <p:stCondLst>
                                            <p:cond delay="0"/>
                                          </p:stCondLst>
                                        </p:cTn>
                                        <p:tgtEl>
                                          <p:spTgt spid="85"/>
                                        </p:tgtEl>
                                        <p:attrNameLst>
                                          <p:attrName>style.visibility</p:attrName>
                                        </p:attrNameLst>
                                      </p:cBhvr>
                                      <p:to>
                                        <p:strVal val="visible"/>
                                      </p:to>
                                    </p:set>
                                    <p:animEffect transition="in" filter="fade">
                                      <p:cBhvr>
                                        <p:cTn id="248" dur="2000"/>
                                        <p:tgtEl>
                                          <p:spTgt spid="85"/>
                                        </p:tgtEl>
                                      </p:cBhvr>
                                    </p:animEffect>
                                  </p:childTnLst>
                                </p:cTn>
                              </p:par>
                              <p:par>
                                <p:cTn id="249" presetID="10" presetClass="entr" presetSubtype="0" fill="hold" grpId="0" nodeType="withEffect">
                                  <p:stCondLst>
                                    <p:cond delay="1100"/>
                                  </p:stCondLst>
                                  <p:childTnLst>
                                    <p:set>
                                      <p:cBhvr>
                                        <p:cTn id="250" dur="1" fill="hold">
                                          <p:stCondLst>
                                            <p:cond delay="0"/>
                                          </p:stCondLst>
                                        </p:cTn>
                                        <p:tgtEl>
                                          <p:spTgt spid="86"/>
                                        </p:tgtEl>
                                        <p:attrNameLst>
                                          <p:attrName>style.visibility</p:attrName>
                                        </p:attrNameLst>
                                      </p:cBhvr>
                                      <p:to>
                                        <p:strVal val="visible"/>
                                      </p:to>
                                    </p:set>
                                    <p:animEffect transition="in" filter="fade">
                                      <p:cBhvr>
                                        <p:cTn id="251" dur="2000"/>
                                        <p:tgtEl>
                                          <p:spTgt spid="86"/>
                                        </p:tgtEl>
                                      </p:cBhvr>
                                    </p:animEffect>
                                  </p:childTnLst>
                                </p:cTn>
                              </p:par>
                              <p:par>
                                <p:cTn id="252" presetID="10" presetClass="entr" presetSubtype="0" fill="hold" grpId="0" nodeType="withEffect">
                                  <p:stCondLst>
                                    <p:cond delay="2600"/>
                                  </p:stCondLst>
                                  <p:childTnLst>
                                    <p:set>
                                      <p:cBhvr>
                                        <p:cTn id="253" dur="1" fill="hold">
                                          <p:stCondLst>
                                            <p:cond delay="0"/>
                                          </p:stCondLst>
                                        </p:cTn>
                                        <p:tgtEl>
                                          <p:spTgt spid="89"/>
                                        </p:tgtEl>
                                        <p:attrNameLst>
                                          <p:attrName>style.visibility</p:attrName>
                                        </p:attrNameLst>
                                      </p:cBhvr>
                                      <p:to>
                                        <p:strVal val="visible"/>
                                      </p:to>
                                    </p:set>
                                    <p:animEffect transition="in" filter="fade">
                                      <p:cBhvr>
                                        <p:cTn id="254" dur="2000"/>
                                        <p:tgtEl>
                                          <p:spTgt spid="89"/>
                                        </p:tgtEl>
                                      </p:cBhvr>
                                    </p:animEffect>
                                  </p:childTnLst>
                                </p:cTn>
                              </p:par>
                              <p:par>
                                <p:cTn id="255" presetID="10" presetClass="entr" presetSubtype="0" fill="hold" grpId="0" nodeType="withEffect">
                                  <p:stCondLst>
                                    <p:cond delay="5500"/>
                                  </p:stCondLst>
                                  <p:childTnLst>
                                    <p:set>
                                      <p:cBhvr>
                                        <p:cTn id="256" dur="1" fill="hold">
                                          <p:stCondLst>
                                            <p:cond delay="0"/>
                                          </p:stCondLst>
                                        </p:cTn>
                                        <p:tgtEl>
                                          <p:spTgt spid="92"/>
                                        </p:tgtEl>
                                        <p:attrNameLst>
                                          <p:attrName>style.visibility</p:attrName>
                                        </p:attrNameLst>
                                      </p:cBhvr>
                                      <p:to>
                                        <p:strVal val="visible"/>
                                      </p:to>
                                    </p:set>
                                    <p:animEffect transition="in" filter="fade">
                                      <p:cBhvr>
                                        <p:cTn id="257" dur="2000"/>
                                        <p:tgtEl>
                                          <p:spTgt spid="92"/>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1" nodeType="clickEffect">
                                  <p:stCondLst>
                                    <p:cond delay="0"/>
                                  </p:stCondLst>
                                  <p:childTnLst>
                                    <p:animEffect transition="out" filter="fade">
                                      <p:cBhvr>
                                        <p:cTn id="261" dur="2000"/>
                                        <p:tgtEl>
                                          <p:spTgt spid="9"/>
                                        </p:tgtEl>
                                      </p:cBhvr>
                                    </p:animEffect>
                                    <p:set>
                                      <p:cBhvr>
                                        <p:cTn id="262" dur="1" fill="hold">
                                          <p:stCondLst>
                                            <p:cond delay="1999"/>
                                          </p:stCondLst>
                                        </p:cTn>
                                        <p:tgtEl>
                                          <p:spTgt spid="9"/>
                                        </p:tgtEl>
                                        <p:attrNameLst>
                                          <p:attrName>style.visibility</p:attrName>
                                        </p:attrNameLst>
                                      </p:cBhvr>
                                      <p:to>
                                        <p:strVal val="hidden"/>
                                      </p:to>
                                    </p:set>
                                  </p:childTnLst>
                                </p:cTn>
                              </p:par>
                              <p:par>
                                <p:cTn id="263" presetID="10" presetClass="exit" presetSubtype="0" fill="hold" grpId="1" nodeType="withEffect">
                                  <p:stCondLst>
                                    <p:cond delay="0"/>
                                  </p:stCondLst>
                                  <p:childTnLst>
                                    <p:animEffect transition="out" filter="fade">
                                      <p:cBhvr>
                                        <p:cTn id="264" dur="2000"/>
                                        <p:tgtEl>
                                          <p:spTgt spid="10"/>
                                        </p:tgtEl>
                                      </p:cBhvr>
                                    </p:animEffect>
                                    <p:set>
                                      <p:cBhvr>
                                        <p:cTn id="265" dur="1" fill="hold">
                                          <p:stCondLst>
                                            <p:cond delay="1999"/>
                                          </p:stCondLst>
                                        </p:cTn>
                                        <p:tgtEl>
                                          <p:spTgt spid="10"/>
                                        </p:tgtEl>
                                        <p:attrNameLst>
                                          <p:attrName>style.visibility</p:attrName>
                                        </p:attrNameLst>
                                      </p:cBhvr>
                                      <p:to>
                                        <p:strVal val="hidden"/>
                                      </p:to>
                                    </p:set>
                                  </p:childTnLst>
                                </p:cTn>
                              </p:par>
                              <p:par>
                                <p:cTn id="266" presetID="10" presetClass="entr" presetSubtype="0" fill="hold" grpId="0" nodeType="withEffect">
                                  <p:stCondLst>
                                    <p:cond delay="0"/>
                                  </p:stCondLst>
                                  <p:childTnLst>
                                    <p:set>
                                      <p:cBhvr>
                                        <p:cTn id="267" dur="1" fill="hold">
                                          <p:stCondLst>
                                            <p:cond delay="0"/>
                                          </p:stCondLst>
                                        </p:cTn>
                                        <p:tgtEl>
                                          <p:spTgt spid="93"/>
                                        </p:tgtEl>
                                        <p:attrNameLst>
                                          <p:attrName>style.visibility</p:attrName>
                                        </p:attrNameLst>
                                      </p:cBhvr>
                                      <p:to>
                                        <p:strVal val="visible"/>
                                      </p:to>
                                    </p:set>
                                    <p:animEffect transition="in" filter="fade">
                                      <p:cBhvr>
                                        <p:cTn id="268" dur="2000"/>
                                        <p:tgtEl>
                                          <p:spTgt spid="93"/>
                                        </p:tgtEl>
                                      </p:cBhvr>
                                    </p:animEffect>
                                  </p:childTnLst>
                                </p:cTn>
                              </p:par>
                              <p:par>
                                <p:cTn id="269" presetID="10" presetClass="entr" presetSubtype="0" fill="hold" grpId="0" nodeType="withEffect" nodePh="1">
                                  <p:stCondLst>
                                    <p:cond delay="0"/>
                                  </p:stCondLst>
                                  <p:endCondLst>
                                    <p:cond evt="begin" delay="0">
                                      <p:tn val="269"/>
                                    </p:cond>
                                  </p:endCondLst>
                                  <p:childTnLst>
                                    <p:set>
                                      <p:cBhvr>
                                        <p:cTn id="270" dur="1" fill="hold">
                                          <p:stCondLst>
                                            <p:cond delay="0"/>
                                          </p:stCondLst>
                                        </p:cTn>
                                        <p:tgtEl>
                                          <p:spTgt spid="94"/>
                                        </p:tgtEl>
                                        <p:attrNameLst>
                                          <p:attrName>style.visibility</p:attrName>
                                        </p:attrNameLst>
                                      </p:cBhvr>
                                      <p:to>
                                        <p:strVal val="visible"/>
                                      </p:to>
                                    </p:set>
                                    <p:animEffect transition="in" filter="fade">
                                      <p:cBhvr>
                                        <p:cTn id="271" dur="2000"/>
                                        <p:tgtEl>
                                          <p:spTgt spid="94"/>
                                        </p:tgtEl>
                                      </p:cBhvr>
                                    </p:animEffect>
                                  </p:childTnLst>
                                </p:cTn>
                              </p:par>
                              <p:par>
                                <p:cTn id="272" presetID="10" presetClass="exit" presetSubtype="0" fill="hold" grpId="1" nodeType="withEffect">
                                  <p:stCondLst>
                                    <p:cond delay="0"/>
                                  </p:stCondLst>
                                  <p:childTnLst>
                                    <p:animEffect transition="out" filter="fade">
                                      <p:cBhvr>
                                        <p:cTn id="273" dur="2000"/>
                                        <p:tgtEl>
                                          <p:spTgt spid="11"/>
                                        </p:tgtEl>
                                      </p:cBhvr>
                                    </p:animEffect>
                                    <p:set>
                                      <p:cBhvr>
                                        <p:cTn id="274" dur="1" fill="hold">
                                          <p:stCondLst>
                                            <p:cond delay="1999"/>
                                          </p:stCondLst>
                                        </p:cTn>
                                        <p:tgtEl>
                                          <p:spTgt spid="11"/>
                                        </p:tgtEl>
                                        <p:attrNameLst>
                                          <p:attrName>style.visibility</p:attrName>
                                        </p:attrNameLst>
                                      </p:cBhvr>
                                      <p:to>
                                        <p:strVal val="hidden"/>
                                      </p:to>
                                    </p:set>
                                  </p:childTnLst>
                                </p:cTn>
                              </p:par>
                              <p:par>
                                <p:cTn id="275" presetID="10" presetClass="exit" presetSubtype="0" fill="hold" grpId="1" nodeType="withEffect">
                                  <p:stCondLst>
                                    <p:cond delay="0"/>
                                  </p:stCondLst>
                                  <p:childTnLst>
                                    <p:animEffect transition="out" filter="fade">
                                      <p:cBhvr>
                                        <p:cTn id="276" dur="2000"/>
                                        <p:tgtEl>
                                          <p:spTgt spid="12"/>
                                        </p:tgtEl>
                                      </p:cBhvr>
                                    </p:animEffect>
                                    <p:set>
                                      <p:cBhvr>
                                        <p:cTn id="27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animBg="1"/>
      <p:bldP spid="11" grpId="1" animBg="1"/>
      <p:bldP spid="12" grpId="0" animBg="1"/>
      <p:bldP spid="12" grpId="1"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p:bldP spid="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61938" y="1876425"/>
          <a:ext cx="8620125" cy="4600575"/>
        </p:xfrm>
        <a:graphic>
          <a:graphicData uri="http://schemas.openxmlformats.org/presentationml/2006/ole">
            <p:oleObj spid="_x0000_s1026" name="Image" r:id="rId3" imgW="11492063" imgH="6133333" progId="">
              <p:embed/>
            </p:oleObj>
          </a:graphicData>
        </a:graphic>
      </p:graphicFrame>
      <p:sp>
        <p:nvSpPr>
          <p:cNvPr id="1027" name="Text Box 3"/>
          <p:cNvSpPr txBox="1">
            <a:spLocks noChangeArrowheads="1"/>
          </p:cNvSpPr>
          <p:nvPr/>
        </p:nvSpPr>
        <p:spPr bwMode="auto">
          <a:xfrm>
            <a:off x="6786563" y="2562225"/>
            <a:ext cx="2093912" cy="830263"/>
          </a:xfrm>
          <a:prstGeom prst="rect">
            <a:avLst/>
          </a:prstGeom>
          <a:noFill/>
          <a:ln w="9525">
            <a:noFill/>
            <a:miter lim="800000"/>
            <a:headEnd/>
            <a:tailEnd/>
          </a:ln>
        </p:spPr>
        <p:txBody>
          <a:bodyPr>
            <a:spAutoFit/>
          </a:bodyPr>
          <a:lstStyle/>
          <a:p>
            <a:pPr algn="ctr"/>
            <a:r>
              <a:rPr lang="en-US" sz="1600" b="1">
                <a:solidFill>
                  <a:srgbClr val="0000FF"/>
                </a:solidFill>
                <a:latin typeface="Times New Roman" pitchFamily="18" charset="0"/>
                <a:cs typeface="Times New Roman" pitchFamily="18" charset="0"/>
              </a:rPr>
              <a:t>Tbilisi</a:t>
            </a:r>
          </a:p>
          <a:p>
            <a:pPr algn="ctr"/>
            <a:r>
              <a:rPr lang="ka-GE" sz="1600" b="1">
                <a:solidFill>
                  <a:srgbClr val="0000FF"/>
                </a:solidFill>
                <a:latin typeface="LitNusx" pitchFamily="2" charset="0"/>
              </a:rPr>
              <a:t>3</a:t>
            </a:r>
            <a:r>
              <a:rPr lang="en-US" sz="1600" b="1">
                <a:solidFill>
                  <a:srgbClr val="0000FF"/>
                </a:solidFill>
                <a:latin typeface="LitNusx" pitchFamily="2" charset="0"/>
              </a:rPr>
              <a:t>5</a:t>
            </a:r>
          </a:p>
          <a:p>
            <a:pPr algn="ctr"/>
            <a:r>
              <a:rPr lang="en-US" sz="1600" b="1">
                <a:solidFill>
                  <a:schemeClr val="bg2"/>
                </a:solidFill>
                <a:latin typeface="LitNusx" pitchFamily="2" charset="0"/>
              </a:rPr>
              <a:t>   </a:t>
            </a:r>
            <a:endParaRPr lang="ru-RU" sz="1400" b="1">
              <a:solidFill>
                <a:schemeClr val="bg2"/>
              </a:solidFill>
              <a:latin typeface="LitNusx" pitchFamily="2" charset="0"/>
            </a:endParaRPr>
          </a:p>
        </p:txBody>
      </p:sp>
      <p:sp>
        <p:nvSpPr>
          <p:cNvPr id="1028" name="Text Box 4"/>
          <p:cNvSpPr txBox="1">
            <a:spLocks noChangeArrowheads="1"/>
          </p:cNvSpPr>
          <p:nvPr/>
        </p:nvSpPr>
        <p:spPr bwMode="auto">
          <a:xfrm rot="-1668987">
            <a:off x="2520950" y="3535363"/>
            <a:ext cx="1073150" cy="584200"/>
          </a:xfrm>
          <a:prstGeom prst="rect">
            <a:avLst/>
          </a:prstGeom>
          <a:noFill/>
          <a:ln w="9525">
            <a:noFill/>
            <a:miter lim="800000"/>
            <a:headEnd/>
            <a:tailEnd/>
          </a:ln>
        </p:spPr>
        <p:txBody>
          <a:bodyPr wrap="none">
            <a:spAutoFit/>
          </a:bodyPr>
          <a:lstStyle/>
          <a:p>
            <a:pPr algn="ctr"/>
            <a:r>
              <a:rPr lang="en-US" sz="1600" b="1">
                <a:solidFill>
                  <a:srgbClr val="0000FF"/>
                </a:solidFill>
                <a:latin typeface="Times New Roman" pitchFamily="18" charset="0"/>
                <a:cs typeface="Times New Roman" pitchFamily="18" charset="0"/>
                <a:hlinkClick r:id="rId4" action="ppaction://hlinksldjump"/>
              </a:rPr>
              <a:t>samegrelo</a:t>
            </a:r>
          </a:p>
          <a:p>
            <a:pPr algn="ctr"/>
            <a:r>
              <a:rPr lang="en-US" sz="1600" b="1">
                <a:solidFill>
                  <a:srgbClr val="000000"/>
                </a:solidFill>
                <a:latin typeface="LitNusx" pitchFamily="2" charset="0"/>
                <a:hlinkClick r:id="rId4" action="ppaction://hlinksldjump"/>
              </a:rPr>
              <a:t>8</a:t>
            </a:r>
            <a:endParaRPr lang="ru-RU" sz="1600" b="1">
              <a:solidFill>
                <a:srgbClr val="000000"/>
              </a:solidFill>
              <a:latin typeface="LitNusx" pitchFamily="2" charset="0"/>
            </a:endParaRPr>
          </a:p>
        </p:txBody>
      </p:sp>
      <p:sp>
        <p:nvSpPr>
          <p:cNvPr id="1029" name="Text Box 5"/>
          <p:cNvSpPr txBox="1">
            <a:spLocks noChangeArrowheads="1"/>
          </p:cNvSpPr>
          <p:nvPr/>
        </p:nvSpPr>
        <p:spPr bwMode="auto">
          <a:xfrm>
            <a:off x="5127625" y="5200650"/>
            <a:ext cx="1403350" cy="584200"/>
          </a:xfrm>
          <a:prstGeom prst="rect">
            <a:avLst/>
          </a:prstGeom>
          <a:noFill/>
          <a:ln w="9525">
            <a:noFill/>
            <a:miter lim="800000"/>
            <a:headEnd/>
            <a:tailEnd/>
          </a:ln>
        </p:spPr>
        <p:txBody>
          <a:bodyPr wrap="none">
            <a:spAutoFit/>
          </a:bodyPr>
          <a:lstStyle/>
          <a:p>
            <a:pPr algn="ctr"/>
            <a:r>
              <a:rPr lang="en-US" sz="1600" b="1">
                <a:solidFill>
                  <a:srgbClr val="000000"/>
                </a:solidFill>
                <a:latin typeface="Times New Roman" pitchFamily="18" charset="0"/>
                <a:cs typeface="Times New Roman" pitchFamily="18" charset="0"/>
                <a:hlinkClick r:id="rId5" action="ppaction://hlinksldjump"/>
              </a:rPr>
              <a:t>Qvemo Qartli</a:t>
            </a:r>
          </a:p>
          <a:p>
            <a:pPr algn="ctr"/>
            <a:r>
              <a:rPr lang="en-US" sz="1600" b="1">
                <a:solidFill>
                  <a:srgbClr val="000000"/>
                </a:solidFill>
                <a:latin typeface="LitNusx" pitchFamily="2" charset="0"/>
                <a:hlinkClick r:id="rId5" action="ppaction://hlinksldjump"/>
              </a:rPr>
              <a:t>6</a:t>
            </a:r>
            <a:endParaRPr lang="ru-RU" sz="1600" b="1">
              <a:solidFill>
                <a:srgbClr val="000000"/>
              </a:solidFill>
              <a:latin typeface="LitNusx" pitchFamily="2" charset="0"/>
            </a:endParaRPr>
          </a:p>
        </p:txBody>
      </p:sp>
      <p:sp>
        <p:nvSpPr>
          <p:cNvPr id="1030" name="Text Box 6"/>
          <p:cNvSpPr txBox="1">
            <a:spLocks noChangeArrowheads="1"/>
          </p:cNvSpPr>
          <p:nvPr/>
        </p:nvSpPr>
        <p:spPr bwMode="auto">
          <a:xfrm>
            <a:off x="6781800" y="4743450"/>
            <a:ext cx="768350" cy="584200"/>
          </a:xfrm>
          <a:prstGeom prst="rect">
            <a:avLst/>
          </a:prstGeom>
          <a:noFill/>
          <a:ln w="9525">
            <a:noFill/>
            <a:miter lim="800000"/>
            <a:headEnd/>
            <a:tailEnd/>
          </a:ln>
        </p:spPr>
        <p:txBody>
          <a:bodyPr wrap="none">
            <a:spAutoFit/>
          </a:bodyPr>
          <a:lstStyle/>
          <a:p>
            <a:pPr algn="ctr"/>
            <a:r>
              <a:rPr lang="en-US" sz="1600" b="1">
                <a:solidFill>
                  <a:srgbClr val="000000"/>
                </a:solidFill>
                <a:latin typeface="Times New Roman" pitchFamily="18" charset="0"/>
                <a:cs typeface="Times New Roman" pitchFamily="18" charset="0"/>
                <a:hlinkClick r:id="rId6" action="ppaction://hlinksldjump"/>
              </a:rPr>
              <a:t>Kaxeti</a:t>
            </a:r>
          </a:p>
          <a:p>
            <a:pPr algn="ctr"/>
            <a:r>
              <a:rPr lang="en-US" sz="1600" b="1">
                <a:solidFill>
                  <a:srgbClr val="000000"/>
                </a:solidFill>
                <a:latin typeface="LitNusx" pitchFamily="2" charset="0"/>
                <a:hlinkClick r:id="rId6" action="ppaction://hlinksldjump"/>
              </a:rPr>
              <a:t>8</a:t>
            </a:r>
            <a:endParaRPr lang="ru-RU" sz="1600" b="1">
              <a:solidFill>
                <a:srgbClr val="000000"/>
              </a:solidFill>
              <a:latin typeface="LitNusx" pitchFamily="2" charset="0"/>
            </a:endParaRPr>
          </a:p>
        </p:txBody>
      </p:sp>
      <p:sp>
        <p:nvSpPr>
          <p:cNvPr id="1031" name="Text Box 7"/>
          <p:cNvSpPr txBox="1">
            <a:spLocks noChangeArrowheads="1"/>
          </p:cNvSpPr>
          <p:nvPr/>
        </p:nvSpPr>
        <p:spPr bwMode="auto">
          <a:xfrm>
            <a:off x="3254375" y="2762250"/>
            <a:ext cx="803275" cy="584200"/>
          </a:xfrm>
          <a:prstGeom prst="rect">
            <a:avLst/>
          </a:prstGeom>
          <a:noFill/>
          <a:ln w="9525">
            <a:noFill/>
            <a:miter lim="800000"/>
            <a:headEnd/>
            <a:tailEnd/>
          </a:ln>
        </p:spPr>
        <p:txBody>
          <a:bodyPr wrap="none">
            <a:spAutoFit/>
          </a:bodyPr>
          <a:lstStyle/>
          <a:p>
            <a:pPr algn="ctr"/>
            <a:r>
              <a:rPr lang="en-US" sz="1600" b="1">
                <a:solidFill>
                  <a:srgbClr val="0000FF"/>
                </a:solidFill>
                <a:latin typeface="Times New Roman" pitchFamily="18" charset="0"/>
                <a:cs typeface="Times New Roman" pitchFamily="18" charset="0"/>
                <a:hlinkClick r:id="rId7" action="ppaction://hlinksldjump"/>
              </a:rPr>
              <a:t>svaneti</a:t>
            </a:r>
          </a:p>
          <a:p>
            <a:pPr algn="ctr"/>
            <a:r>
              <a:rPr lang="en-US" sz="1600" b="1">
                <a:solidFill>
                  <a:srgbClr val="0000FF"/>
                </a:solidFill>
                <a:latin typeface="LitNusx" pitchFamily="2" charset="0"/>
                <a:hlinkClick r:id="rId7" action="ppaction://hlinksldjump"/>
              </a:rPr>
              <a:t>3</a:t>
            </a:r>
            <a:endParaRPr lang="ru-RU" sz="1600" b="1">
              <a:solidFill>
                <a:srgbClr val="0000FF"/>
              </a:solidFill>
              <a:latin typeface="LitNusx" pitchFamily="2" charset="0"/>
            </a:endParaRPr>
          </a:p>
        </p:txBody>
      </p:sp>
      <p:sp>
        <p:nvSpPr>
          <p:cNvPr id="1032" name="Text Box 8"/>
          <p:cNvSpPr txBox="1">
            <a:spLocks noChangeArrowheads="1"/>
          </p:cNvSpPr>
          <p:nvPr/>
        </p:nvSpPr>
        <p:spPr bwMode="auto">
          <a:xfrm>
            <a:off x="1474788" y="2479675"/>
            <a:ext cx="901700" cy="338138"/>
          </a:xfrm>
          <a:prstGeom prst="rect">
            <a:avLst/>
          </a:prstGeom>
          <a:noFill/>
          <a:ln w="9525">
            <a:noFill/>
            <a:miter lim="800000"/>
            <a:headEnd/>
            <a:tailEnd/>
          </a:ln>
        </p:spPr>
        <p:txBody>
          <a:bodyPr wrap="none">
            <a:spAutoFit/>
          </a:bodyPr>
          <a:lstStyle/>
          <a:p>
            <a:pPr algn="ctr"/>
            <a:r>
              <a:rPr lang="en-US" sz="1600" b="1">
                <a:solidFill>
                  <a:schemeClr val="bg2"/>
                </a:solidFill>
                <a:latin typeface="Times New Roman" pitchFamily="18" charset="0"/>
                <a:cs typeface="Times New Roman" pitchFamily="18" charset="0"/>
                <a:hlinkClick r:id="rId8" action="ppaction://hlinksldjump"/>
              </a:rPr>
              <a:t>Abxazia</a:t>
            </a:r>
            <a:endParaRPr lang="en-US" sz="1600" b="1">
              <a:solidFill>
                <a:schemeClr val="bg2"/>
              </a:solidFill>
              <a:latin typeface="LitNusx" pitchFamily="2" charset="0"/>
            </a:endParaRPr>
          </a:p>
        </p:txBody>
      </p:sp>
      <p:sp>
        <p:nvSpPr>
          <p:cNvPr id="1033" name="Text Box 9"/>
          <p:cNvSpPr txBox="1">
            <a:spLocks noChangeArrowheads="1"/>
          </p:cNvSpPr>
          <p:nvPr/>
        </p:nvSpPr>
        <p:spPr bwMode="auto">
          <a:xfrm>
            <a:off x="2540000" y="4972050"/>
            <a:ext cx="766763" cy="584200"/>
          </a:xfrm>
          <a:prstGeom prst="rect">
            <a:avLst/>
          </a:prstGeom>
          <a:noFill/>
          <a:ln w="9525">
            <a:noFill/>
            <a:miter lim="800000"/>
            <a:headEnd/>
            <a:tailEnd/>
          </a:ln>
        </p:spPr>
        <p:txBody>
          <a:bodyPr wrap="none">
            <a:spAutoFit/>
          </a:bodyPr>
          <a:lstStyle/>
          <a:p>
            <a:pPr algn="ctr"/>
            <a:r>
              <a:rPr lang="en-US" sz="1600" b="1">
                <a:solidFill>
                  <a:srgbClr val="000000"/>
                </a:solidFill>
                <a:latin typeface="Times New Roman" pitchFamily="18" charset="0"/>
                <a:cs typeface="Times New Roman" pitchFamily="18" charset="0"/>
                <a:hlinkClick r:id="rId9" action="ppaction://hlinksldjump"/>
              </a:rPr>
              <a:t>adjara</a:t>
            </a:r>
          </a:p>
          <a:p>
            <a:pPr algn="ctr"/>
            <a:r>
              <a:rPr lang="ka-GE" sz="1600" b="1">
                <a:solidFill>
                  <a:srgbClr val="000000"/>
                </a:solidFill>
                <a:latin typeface="LitNusx" pitchFamily="2" charset="0"/>
                <a:hlinkClick r:id="rId9" action="ppaction://hlinksldjump"/>
              </a:rPr>
              <a:t>7</a:t>
            </a:r>
            <a:endParaRPr lang="ru-RU" sz="1600" b="1">
              <a:solidFill>
                <a:srgbClr val="000000"/>
              </a:solidFill>
              <a:latin typeface="LitNusx" pitchFamily="2" charset="0"/>
            </a:endParaRPr>
          </a:p>
        </p:txBody>
      </p:sp>
      <p:sp>
        <p:nvSpPr>
          <p:cNvPr id="1034" name="Text Box 10"/>
          <p:cNvSpPr txBox="1">
            <a:spLocks noChangeArrowheads="1"/>
          </p:cNvSpPr>
          <p:nvPr/>
        </p:nvSpPr>
        <p:spPr bwMode="auto">
          <a:xfrm rot="2358941">
            <a:off x="2730500" y="4383088"/>
            <a:ext cx="652463" cy="584200"/>
          </a:xfrm>
          <a:prstGeom prst="rect">
            <a:avLst/>
          </a:prstGeom>
          <a:noFill/>
          <a:ln w="9525">
            <a:noFill/>
            <a:miter lim="800000"/>
            <a:headEnd/>
            <a:tailEnd/>
          </a:ln>
        </p:spPr>
        <p:txBody>
          <a:bodyPr wrap="none">
            <a:spAutoFit/>
          </a:bodyPr>
          <a:lstStyle/>
          <a:p>
            <a:pPr algn="ctr"/>
            <a:r>
              <a:rPr lang="en-US" sz="1600" b="1">
                <a:latin typeface="Times New Roman" pitchFamily="18" charset="0"/>
                <a:cs typeface="Times New Roman" pitchFamily="18" charset="0"/>
                <a:hlinkClick r:id="rId10" action="ppaction://hlinksldjump"/>
              </a:rPr>
              <a:t>guria</a:t>
            </a:r>
          </a:p>
          <a:p>
            <a:pPr algn="ctr"/>
            <a:r>
              <a:rPr lang="en-US" sz="1600" b="1">
                <a:latin typeface="LitNusx" pitchFamily="2" charset="0"/>
                <a:hlinkClick r:id="rId10" action="ppaction://hlinksldjump"/>
              </a:rPr>
              <a:t>3</a:t>
            </a:r>
            <a:endParaRPr lang="ru-RU" sz="1600" b="1">
              <a:latin typeface="LitNusx" pitchFamily="2" charset="0"/>
            </a:endParaRPr>
          </a:p>
        </p:txBody>
      </p:sp>
      <p:sp>
        <p:nvSpPr>
          <p:cNvPr id="1035" name="Text Box 11"/>
          <p:cNvSpPr txBox="1">
            <a:spLocks noChangeArrowheads="1"/>
          </p:cNvSpPr>
          <p:nvPr/>
        </p:nvSpPr>
        <p:spPr bwMode="auto">
          <a:xfrm>
            <a:off x="3679825" y="4133850"/>
            <a:ext cx="809625" cy="584200"/>
          </a:xfrm>
          <a:prstGeom prst="rect">
            <a:avLst/>
          </a:prstGeom>
          <a:noFill/>
          <a:ln w="9525">
            <a:noFill/>
            <a:miter lim="800000"/>
            <a:headEnd/>
            <a:tailEnd/>
          </a:ln>
        </p:spPr>
        <p:txBody>
          <a:bodyPr wrap="none">
            <a:spAutoFit/>
          </a:bodyPr>
          <a:lstStyle/>
          <a:p>
            <a:pPr algn="ctr"/>
            <a:r>
              <a:rPr lang="en-US" sz="1600" b="1">
                <a:solidFill>
                  <a:srgbClr val="000000"/>
                </a:solidFill>
                <a:latin typeface="Times New Roman" pitchFamily="18" charset="0"/>
                <a:cs typeface="Times New Roman" pitchFamily="18" charset="0"/>
                <a:hlinkClick r:id="rId11" action="ppaction://hlinksldjump"/>
              </a:rPr>
              <a:t>imereti</a:t>
            </a:r>
          </a:p>
          <a:p>
            <a:pPr algn="ctr"/>
            <a:r>
              <a:rPr lang="en-US" sz="1600" b="1">
                <a:solidFill>
                  <a:srgbClr val="000000"/>
                </a:solidFill>
                <a:latin typeface="LitNusx" pitchFamily="2" charset="0"/>
                <a:hlinkClick r:id="rId11" action="ppaction://hlinksldjump"/>
              </a:rPr>
              <a:t>1</a:t>
            </a:r>
            <a:r>
              <a:rPr lang="ka-GE" sz="1600" b="1">
                <a:solidFill>
                  <a:srgbClr val="000000"/>
                </a:solidFill>
                <a:latin typeface="LitNusx" pitchFamily="2" charset="0"/>
                <a:hlinkClick r:id="rId11" action="ppaction://hlinksldjump"/>
              </a:rPr>
              <a:t>4</a:t>
            </a:r>
            <a:endParaRPr lang="ru-RU" sz="1600" b="1">
              <a:solidFill>
                <a:srgbClr val="000000"/>
              </a:solidFill>
              <a:latin typeface="LitNusx" pitchFamily="2" charset="0"/>
            </a:endParaRPr>
          </a:p>
        </p:txBody>
      </p:sp>
      <p:sp>
        <p:nvSpPr>
          <p:cNvPr id="1036" name="Text Box 12"/>
          <p:cNvSpPr txBox="1">
            <a:spLocks noChangeArrowheads="1"/>
          </p:cNvSpPr>
          <p:nvPr/>
        </p:nvSpPr>
        <p:spPr bwMode="auto">
          <a:xfrm>
            <a:off x="5368925" y="3600450"/>
            <a:ext cx="1658938" cy="584200"/>
          </a:xfrm>
          <a:prstGeom prst="rect">
            <a:avLst/>
          </a:prstGeom>
          <a:noFill/>
          <a:ln w="9525">
            <a:noFill/>
            <a:miter lim="800000"/>
            <a:headEnd/>
            <a:tailEnd/>
          </a:ln>
        </p:spPr>
        <p:txBody>
          <a:bodyPr wrap="none">
            <a:spAutoFit/>
          </a:bodyPr>
          <a:lstStyle/>
          <a:p>
            <a:pPr algn="ctr"/>
            <a:r>
              <a:rPr lang="en-US" sz="1600" b="1">
                <a:solidFill>
                  <a:srgbClr val="0000FF"/>
                </a:solidFill>
                <a:latin typeface="Times New Roman" pitchFamily="18" charset="0"/>
                <a:cs typeface="Times New Roman" pitchFamily="18" charset="0"/>
                <a:hlinkClick r:id="rId12" action="ppaction://hlinksldjump"/>
              </a:rPr>
              <a:t>Mcxeta-Mtianeti</a:t>
            </a:r>
          </a:p>
          <a:p>
            <a:pPr algn="ctr"/>
            <a:r>
              <a:rPr lang="en-US" sz="1600" b="1">
                <a:solidFill>
                  <a:srgbClr val="0000FF"/>
                </a:solidFill>
                <a:latin typeface="LitNusx" pitchFamily="2" charset="0"/>
                <a:hlinkClick r:id="rId12" action="ppaction://hlinksldjump"/>
              </a:rPr>
              <a:t>5</a:t>
            </a:r>
            <a:endParaRPr lang="ru-RU" sz="1600" b="1">
              <a:solidFill>
                <a:srgbClr val="0000FF"/>
              </a:solidFill>
              <a:latin typeface="LitNusx" pitchFamily="2" charset="0"/>
            </a:endParaRPr>
          </a:p>
        </p:txBody>
      </p:sp>
      <p:sp>
        <p:nvSpPr>
          <p:cNvPr id="1037" name="Text Box 13"/>
          <p:cNvSpPr txBox="1">
            <a:spLocks noChangeArrowheads="1"/>
          </p:cNvSpPr>
          <p:nvPr/>
        </p:nvSpPr>
        <p:spPr bwMode="auto">
          <a:xfrm>
            <a:off x="4772025" y="4286250"/>
            <a:ext cx="1228725" cy="584200"/>
          </a:xfrm>
          <a:prstGeom prst="rect">
            <a:avLst/>
          </a:prstGeom>
          <a:noFill/>
          <a:ln w="9525">
            <a:noFill/>
            <a:miter lim="800000"/>
            <a:headEnd/>
            <a:tailEnd/>
          </a:ln>
        </p:spPr>
        <p:txBody>
          <a:bodyPr wrap="none">
            <a:spAutoFit/>
          </a:bodyPr>
          <a:lstStyle/>
          <a:p>
            <a:pPr algn="ctr"/>
            <a:r>
              <a:rPr lang="en-US" sz="1600" b="1">
                <a:latin typeface="Times New Roman" pitchFamily="18" charset="0"/>
                <a:cs typeface="Times New Roman" pitchFamily="18" charset="0"/>
                <a:hlinkClick r:id="rId13" action="ppaction://hlinksldjump"/>
              </a:rPr>
              <a:t>Shida qartli</a:t>
            </a:r>
          </a:p>
          <a:p>
            <a:pPr algn="ctr"/>
            <a:r>
              <a:rPr lang="ka-GE" sz="1600" b="1">
                <a:latin typeface="LitNusx" pitchFamily="2" charset="0"/>
                <a:hlinkClick r:id="rId13" action="ppaction://hlinksldjump"/>
              </a:rPr>
              <a:t>4</a:t>
            </a:r>
            <a:endParaRPr lang="ru-RU" sz="1600" b="1">
              <a:latin typeface="LitNusx" pitchFamily="2" charset="0"/>
            </a:endParaRPr>
          </a:p>
        </p:txBody>
      </p:sp>
      <p:sp>
        <p:nvSpPr>
          <p:cNvPr id="1038" name="Text Box 14"/>
          <p:cNvSpPr txBox="1">
            <a:spLocks noChangeArrowheads="1"/>
          </p:cNvSpPr>
          <p:nvPr/>
        </p:nvSpPr>
        <p:spPr bwMode="auto">
          <a:xfrm rot="934978">
            <a:off x="3705225" y="5218113"/>
            <a:ext cx="1658938" cy="584200"/>
          </a:xfrm>
          <a:prstGeom prst="rect">
            <a:avLst/>
          </a:prstGeom>
          <a:noFill/>
          <a:ln w="9525">
            <a:noFill/>
            <a:miter lim="800000"/>
            <a:headEnd/>
            <a:tailEnd/>
          </a:ln>
        </p:spPr>
        <p:txBody>
          <a:bodyPr wrap="none">
            <a:spAutoFit/>
          </a:bodyPr>
          <a:lstStyle/>
          <a:p>
            <a:pPr algn="ctr"/>
            <a:r>
              <a:rPr lang="en-US" sz="1600" b="1">
                <a:solidFill>
                  <a:srgbClr val="000000"/>
                </a:solidFill>
                <a:latin typeface="Times New Roman" pitchFamily="18" charset="0"/>
                <a:cs typeface="Times New Roman" pitchFamily="18" charset="0"/>
                <a:hlinkClick r:id="rId8" action="ppaction://hlinksldjump"/>
              </a:rPr>
              <a:t>Samcxe-Javaxeti</a:t>
            </a:r>
          </a:p>
          <a:p>
            <a:pPr algn="ctr"/>
            <a:r>
              <a:rPr lang="en-US" sz="1600" b="1">
                <a:solidFill>
                  <a:srgbClr val="000000"/>
                </a:solidFill>
                <a:latin typeface="LitNusx" pitchFamily="2" charset="0"/>
                <a:hlinkClick r:id="rId8" action="ppaction://hlinksldjump"/>
              </a:rPr>
              <a:t>7</a:t>
            </a:r>
            <a:endParaRPr lang="ru-RU" sz="1600" b="1">
              <a:solidFill>
                <a:srgbClr val="000000"/>
              </a:solidFill>
              <a:latin typeface="LitNusx" pitchFamily="2" charset="0"/>
            </a:endParaRPr>
          </a:p>
        </p:txBody>
      </p:sp>
      <p:sp>
        <p:nvSpPr>
          <p:cNvPr id="1039" name="Text Box 15"/>
          <p:cNvSpPr txBox="1">
            <a:spLocks noChangeArrowheads="1"/>
          </p:cNvSpPr>
          <p:nvPr/>
        </p:nvSpPr>
        <p:spPr bwMode="auto">
          <a:xfrm rot="-1067440">
            <a:off x="3675063" y="3319463"/>
            <a:ext cx="1554162" cy="584200"/>
          </a:xfrm>
          <a:prstGeom prst="rect">
            <a:avLst/>
          </a:prstGeom>
          <a:noFill/>
          <a:ln w="9525">
            <a:noFill/>
            <a:miter lim="800000"/>
            <a:headEnd/>
            <a:tailEnd/>
          </a:ln>
        </p:spPr>
        <p:txBody>
          <a:bodyPr wrap="none">
            <a:spAutoFit/>
          </a:bodyPr>
          <a:lstStyle/>
          <a:p>
            <a:pPr algn="ctr"/>
            <a:r>
              <a:rPr lang="en-US" sz="1600" b="1">
                <a:latin typeface="Times New Roman" pitchFamily="18" charset="0"/>
                <a:cs typeface="Times New Roman" pitchFamily="18" charset="0"/>
                <a:hlinkClick r:id="rId7" action="ppaction://hlinksldjump"/>
              </a:rPr>
              <a:t>Raja-Lechxumi</a:t>
            </a:r>
          </a:p>
          <a:p>
            <a:pPr algn="ctr"/>
            <a:r>
              <a:rPr lang="en-US" sz="1600" b="1">
                <a:latin typeface="LitNusx" pitchFamily="2" charset="0"/>
                <a:hlinkClick r:id="rId7" action="ppaction://hlinksldjump"/>
              </a:rPr>
              <a:t>2</a:t>
            </a:r>
            <a:endParaRPr lang="ru-RU" sz="1600" b="1">
              <a:latin typeface="LitNusx" pitchFamily="2" charset="0"/>
            </a:endParaRPr>
          </a:p>
        </p:txBody>
      </p:sp>
      <p:sp>
        <p:nvSpPr>
          <p:cNvPr id="1338384" name="AutoShape 16"/>
          <p:cNvSpPr>
            <a:spLocks noChangeArrowheads="1"/>
          </p:cNvSpPr>
          <p:nvPr/>
        </p:nvSpPr>
        <p:spPr bwMode="auto">
          <a:xfrm>
            <a:off x="2362200" y="3962400"/>
            <a:ext cx="152400" cy="152400"/>
          </a:xfrm>
          <a:prstGeom prst="star5">
            <a:avLst/>
          </a:prstGeom>
          <a:solidFill>
            <a:schemeClr val="accent1"/>
          </a:solidFill>
          <a:ln w="9525">
            <a:solidFill>
              <a:schemeClr val="hlink"/>
            </a:solidFill>
            <a:miter lim="800000"/>
            <a:headEnd/>
            <a:tailEnd/>
          </a:ln>
          <a:effectLst/>
        </p:spPr>
        <p:txBody>
          <a:bodyPr wrap="none" anchor="ctr"/>
          <a:lstStyle/>
          <a:p>
            <a:pPr fontAlgn="auto">
              <a:spcBef>
                <a:spcPts val="0"/>
              </a:spcBef>
              <a:spcAft>
                <a:spcPts val="0"/>
              </a:spcAft>
              <a:defRPr/>
            </a:pPr>
            <a:endParaRPr lang="en-US">
              <a:latin typeface="+mn-lt"/>
              <a:cs typeface="+mn-cs"/>
            </a:endParaRPr>
          </a:p>
        </p:txBody>
      </p:sp>
      <p:sp>
        <p:nvSpPr>
          <p:cNvPr id="1041" name="Rectangle 17"/>
          <p:cNvSpPr>
            <a:spLocks noChangeArrowheads="1"/>
          </p:cNvSpPr>
          <p:nvPr/>
        </p:nvSpPr>
        <p:spPr bwMode="auto">
          <a:xfrm>
            <a:off x="304800" y="381000"/>
            <a:ext cx="6629400" cy="2014538"/>
          </a:xfrm>
          <a:prstGeom prst="rect">
            <a:avLst/>
          </a:prstGeom>
          <a:noFill/>
          <a:ln w="9525">
            <a:noFill/>
            <a:miter lim="800000"/>
            <a:headEnd/>
            <a:tailEnd/>
          </a:ln>
        </p:spPr>
        <p:txBody>
          <a:bodyPr>
            <a:spAutoFit/>
          </a:bodyPr>
          <a:lstStyle/>
          <a:p>
            <a:r>
              <a:rPr lang="en-US" b="1">
                <a:latin typeface="Calibri" pitchFamily="34" charset="0"/>
              </a:rPr>
              <a:t>State budget</a:t>
            </a:r>
            <a:r>
              <a:rPr lang="ka-GE" b="1">
                <a:latin typeface="Calibri" pitchFamily="34" charset="0"/>
              </a:rPr>
              <a:t>- 2</a:t>
            </a:r>
            <a:r>
              <a:rPr lang="en-US" b="1">
                <a:latin typeface="Calibri" pitchFamily="34" charset="0"/>
              </a:rPr>
              <a:t>0</a:t>
            </a:r>
            <a:endParaRPr lang="en-US">
              <a:latin typeface="Calibri" pitchFamily="34" charset="0"/>
            </a:endParaRPr>
          </a:p>
          <a:p>
            <a:r>
              <a:rPr lang="en-US" b="1">
                <a:latin typeface="Calibri" pitchFamily="34" charset="0"/>
              </a:rPr>
              <a:t>Private Investments</a:t>
            </a:r>
            <a:r>
              <a:rPr lang="ka-GE" b="1">
                <a:latin typeface="Calibri" pitchFamily="34" charset="0"/>
              </a:rPr>
              <a:t> - 7</a:t>
            </a:r>
            <a:r>
              <a:rPr lang="en-US" b="1">
                <a:latin typeface="Calibri" pitchFamily="34" charset="0"/>
              </a:rPr>
              <a:t>6</a:t>
            </a:r>
            <a:endParaRPr lang="en-US">
              <a:latin typeface="Calibri" pitchFamily="34" charset="0"/>
            </a:endParaRPr>
          </a:p>
          <a:p>
            <a:r>
              <a:rPr lang="en-US" b="1">
                <a:latin typeface="Calibri" pitchFamily="34" charset="0"/>
              </a:rPr>
              <a:t>Donor Aid</a:t>
            </a:r>
            <a:r>
              <a:rPr lang="en-US">
                <a:latin typeface="Calibri" pitchFamily="34" charset="0"/>
              </a:rPr>
              <a:t> –</a:t>
            </a:r>
            <a:r>
              <a:rPr lang="ka-GE" b="1">
                <a:latin typeface="Calibri" pitchFamily="34" charset="0"/>
              </a:rPr>
              <a:t> </a:t>
            </a:r>
            <a:r>
              <a:rPr lang="en-US" b="1">
                <a:latin typeface="Calibri" pitchFamily="34" charset="0"/>
              </a:rPr>
              <a:t>6</a:t>
            </a:r>
          </a:p>
          <a:p>
            <a:endParaRPr lang="en-US" b="1">
              <a:latin typeface="Calibri" pitchFamily="34" charset="0"/>
            </a:endParaRPr>
          </a:p>
          <a:p>
            <a:r>
              <a:rPr lang="en-US" b="1">
                <a:latin typeface="Calibri" pitchFamily="34" charset="0"/>
              </a:rPr>
              <a:t>Total 102 Hospital</a:t>
            </a:r>
            <a:endParaRPr lang="ka-GE" b="1">
              <a:latin typeface="Calibri" pitchFamily="34" charset="0"/>
            </a:endParaRPr>
          </a:p>
          <a:p>
            <a:endParaRPr lang="ka-GE" b="1">
              <a:latin typeface="Calibri" pitchFamily="34" charset="0"/>
            </a:endParaRPr>
          </a:p>
          <a:p>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a:xfrm>
            <a:off x="457200" y="381000"/>
            <a:ext cx="8229600" cy="5745163"/>
          </a:xfrm>
        </p:spPr>
        <p:txBody>
          <a:bodyPr/>
          <a:lstStyle/>
          <a:p>
            <a:pPr algn="ctr" eaLnBrk="1" hangingPunct="1">
              <a:lnSpc>
                <a:spcPct val="90000"/>
              </a:lnSpc>
              <a:buFont typeface="Arial" charset="0"/>
              <a:buNone/>
            </a:pPr>
            <a:r>
              <a:rPr lang="ka-GE" sz="2000" b="1" smtClean="0"/>
              <a:t>	</a:t>
            </a:r>
            <a:r>
              <a:rPr lang="en-US" sz="2400" b="1" u="sng" smtClean="0"/>
              <a:t>State Obligations</a:t>
            </a:r>
            <a:endParaRPr lang="ka-GE" sz="2400" b="1" u="sng" smtClean="0"/>
          </a:p>
          <a:p>
            <a:pPr eaLnBrk="1" hangingPunct="1">
              <a:lnSpc>
                <a:spcPct val="90000"/>
              </a:lnSpc>
              <a:buFont typeface="Arial" charset="0"/>
              <a:buNone/>
            </a:pPr>
            <a:endParaRPr lang="ka-GE" sz="2400" b="1" smtClean="0"/>
          </a:p>
          <a:p>
            <a:pPr eaLnBrk="1" hangingPunct="1">
              <a:lnSpc>
                <a:spcPct val="90000"/>
              </a:lnSpc>
              <a:buFont typeface="Arial" charset="0"/>
              <a:buNone/>
            </a:pPr>
            <a:r>
              <a:rPr lang="ka-GE" sz="2000" smtClean="0"/>
              <a:t> 	</a:t>
            </a:r>
            <a:r>
              <a:rPr lang="en-US" sz="2000" smtClean="0">
                <a:latin typeface="Times New Roman" pitchFamily="18" charset="0"/>
                <a:cs typeface="Times New Roman" pitchFamily="18" charset="0"/>
              </a:rPr>
              <a:t>Rehabilitation and Reconstruction of 20 Medical facilities. Most of them will be finished in April 2011.</a:t>
            </a:r>
            <a:endParaRPr lang="ka-GE" sz="2000" smtClean="0"/>
          </a:p>
          <a:p>
            <a:pPr eaLnBrk="1" hangingPunct="1">
              <a:lnSpc>
                <a:spcPct val="90000"/>
              </a:lnSpc>
              <a:buFont typeface="Arial" charset="0"/>
              <a:buNone/>
            </a:pPr>
            <a:endParaRPr lang="ka-GE" sz="2000" smtClean="0"/>
          </a:p>
          <a:p>
            <a:pPr eaLnBrk="1" hangingPunct="1">
              <a:lnSpc>
                <a:spcPct val="90000"/>
              </a:lnSpc>
            </a:pPr>
            <a:r>
              <a:rPr lang="en-US" sz="2000" smtClean="0"/>
              <a:t>Consolidation Project in Tbilisi</a:t>
            </a:r>
            <a:endParaRPr lang="ka-GE" sz="2000" smtClean="0"/>
          </a:p>
          <a:p>
            <a:pPr eaLnBrk="1" hangingPunct="1">
              <a:lnSpc>
                <a:spcPct val="90000"/>
              </a:lnSpc>
              <a:buFont typeface="Arial" charset="0"/>
              <a:buNone/>
            </a:pPr>
            <a:r>
              <a:rPr lang="ka-GE" sz="2000" smtClean="0"/>
              <a:t>	</a:t>
            </a:r>
            <a:r>
              <a:rPr lang="en-US" sz="2000" smtClean="0"/>
              <a:t>on the territory of</a:t>
            </a:r>
            <a:r>
              <a:rPr lang="en-US" sz="2000" smtClean="0">
                <a:latin typeface="Times New Roman" pitchFamily="18" charset="0"/>
                <a:cs typeface="Times New Roman" pitchFamily="18" charset="0"/>
              </a:rPr>
              <a:t> G.Jvania Pediatric Clinic  and  Tbilisi Central Hospital</a:t>
            </a:r>
            <a:endParaRPr lang="ka-GE" sz="2000" smtClean="0"/>
          </a:p>
          <a:p>
            <a:pPr eaLnBrk="1" hangingPunct="1">
              <a:lnSpc>
                <a:spcPct val="90000"/>
              </a:lnSpc>
            </a:pPr>
            <a:r>
              <a:rPr lang="en-US" sz="2000" smtClean="0"/>
              <a:t>Psychiatry Hospital </a:t>
            </a:r>
            <a:endParaRPr lang="ka-GE" sz="2000" smtClean="0"/>
          </a:p>
          <a:p>
            <a:pPr eaLnBrk="1" hangingPunct="1">
              <a:lnSpc>
                <a:spcPct val="90000"/>
              </a:lnSpc>
            </a:pPr>
            <a:r>
              <a:rPr lang="en-US" sz="2000" smtClean="0">
                <a:latin typeface="Times New Roman" pitchFamily="18" charset="0"/>
                <a:cs typeface="Times New Roman" pitchFamily="18" charset="0"/>
              </a:rPr>
              <a:t>Tuberculosis and Lung disease national centre</a:t>
            </a:r>
            <a:endParaRPr lang="en-US" sz="2000" smtClean="0"/>
          </a:p>
          <a:p>
            <a:pPr eaLnBrk="1" hangingPunct="1">
              <a:lnSpc>
                <a:spcPct val="90000"/>
              </a:lnSpc>
            </a:pPr>
            <a:r>
              <a:rPr lang="en-US" sz="2000" smtClean="0"/>
              <a:t>Infectious pathology ,aids and clinical immunology research centre</a:t>
            </a:r>
          </a:p>
          <a:p>
            <a:pPr eaLnBrk="1" hangingPunct="1">
              <a:lnSpc>
                <a:spcPct val="90000"/>
              </a:lnSpc>
              <a:buFont typeface="Arial" charset="0"/>
              <a:buNone/>
            </a:pPr>
            <a:endParaRPr lang="en-US" sz="2000" smtClean="0"/>
          </a:p>
          <a:p>
            <a:pPr eaLnBrk="1" hangingPunct="1">
              <a:lnSpc>
                <a:spcPct val="90000"/>
              </a:lnSpc>
              <a:buFont typeface="Arial" charset="0"/>
              <a:buNone/>
            </a:pPr>
            <a:endParaRPr lang="en-US" sz="240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sz="2800" b="1" u="sng" smtClean="0"/>
              <a:t>Donor Organizations</a:t>
            </a:r>
            <a:endParaRPr lang="en-US" sz="2800" smtClean="0"/>
          </a:p>
        </p:txBody>
      </p:sp>
      <p:sp>
        <p:nvSpPr>
          <p:cNvPr id="30722" name="Content Placeholder 2"/>
          <p:cNvSpPr>
            <a:spLocks noGrp="1"/>
          </p:cNvSpPr>
          <p:nvPr>
            <p:ph idx="1"/>
          </p:nvPr>
        </p:nvSpPr>
        <p:spPr>
          <a:xfrm>
            <a:off x="457200" y="1219200"/>
            <a:ext cx="8229600" cy="5105400"/>
          </a:xfrm>
        </p:spPr>
        <p:txBody>
          <a:bodyPr/>
          <a:lstStyle/>
          <a:p>
            <a:pPr eaLnBrk="1" hangingPunct="1">
              <a:buFont typeface="Arial" charset="0"/>
              <a:buNone/>
            </a:pPr>
            <a:r>
              <a:rPr lang="en-US" sz="2400" b="1" smtClean="0"/>
              <a:t>World Bank</a:t>
            </a:r>
          </a:p>
          <a:p>
            <a:pPr eaLnBrk="1" hangingPunct="1"/>
            <a:r>
              <a:rPr lang="en-US" sz="2400" b="1" smtClean="0"/>
              <a:t>Ambrolauri Regional Hospital </a:t>
            </a:r>
          </a:p>
          <a:p>
            <a:pPr eaLnBrk="1" hangingPunct="1"/>
            <a:r>
              <a:rPr lang="en-US" sz="2400" b="1" smtClean="0"/>
              <a:t>Gori primary care centre</a:t>
            </a:r>
            <a:r>
              <a:rPr lang="en-US" sz="2000" smtClean="0"/>
              <a:t> </a:t>
            </a:r>
            <a:endParaRPr lang="en-US" sz="2400" b="1" smtClean="0"/>
          </a:p>
          <a:p>
            <a:pPr eaLnBrk="1" hangingPunct="1">
              <a:buFont typeface="Arial" charset="0"/>
              <a:buNone/>
            </a:pPr>
            <a:endParaRPr lang="en-US" sz="2400" b="1" smtClean="0"/>
          </a:p>
          <a:p>
            <a:pPr eaLnBrk="1" hangingPunct="1">
              <a:buFont typeface="Arial" charset="0"/>
              <a:buNone/>
            </a:pPr>
            <a:r>
              <a:rPr lang="en-US" sz="2400" b="1" smtClean="0"/>
              <a:t>Global Fund</a:t>
            </a:r>
          </a:p>
          <a:p>
            <a:pPr eaLnBrk="1" hangingPunct="1"/>
            <a:r>
              <a:rPr lang="en-US" sz="2400" b="1" smtClean="0"/>
              <a:t>Tuberculosis  Centre</a:t>
            </a:r>
          </a:p>
          <a:p>
            <a:pPr eaLnBrk="1" hangingPunct="1"/>
            <a:r>
              <a:rPr lang="en-US" sz="2400" b="1" smtClean="0"/>
              <a:t>HIV Aids Centre</a:t>
            </a:r>
            <a:r>
              <a:rPr lang="ka-GE" sz="2400" b="1" smtClean="0"/>
              <a:t>	</a:t>
            </a:r>
            <a:endParaRPr lang="en-US" sz="2400" b="1" smtClean="0"/>
          </a:p>
          <a:p>
            <a:pPr eaLnBrk="1" hangingPunct="1">
              <a:buFont typeface="Arial" charset="0"/>
              <a:buNone/>
            </a:pPr>
            <a:endParaRPr lang="en-US" sz="2400" b="1" smtClean="0"/>
          </a:p>
          <a:p>
            <a:pPr eaLnBrk="1" hangingPunct="1">
              <a:buFont typeface="Arial" charset="0"/>
              <a:buNone/>
            </a:pPr>
            <a:r>
              <a:rPr lang="ka-GE" sz="2400" b="1" smtClean="0"/>
              <a:t>USAID </a:t>
            </a:r>
          </a:p>
          <a:p>
            <a:pPr eaLnBrk="1" hangingPunct="1"/>
            <a:r>
              <a:rPr lang="en-US" sz="2400" b="1" smtClean="0"/>
              <a:t>Akhaltsikhe Hospital</a:t>
            </a:r>
            <a:endParaRPr lang="ka-GE" sz="2400" b="1" smtClean="0"/>
          </a:p>
          <a:p>
            <a:pPr eaLnBrk="1" hangingPunct="1"/>
            <a:r>
              <a:rPr lang="en-US" sz="2400" b="1" smtClean="0"/>
              <a:t>Akhalkalaki Hospital</a:t>
            </a:r>
            <a:endParaRPr lang="ka-GE" sz="2400" b="1" smtClean="0"/>
          </a:p>
          <a:p>
            <a:pPr eaLnBrk="1" hangingPunct="1"/>
            <a:r>
              <a:rPr lang="en-US" sz="2400" b="1" smtClean="0"/>
              <a:t>Ninotsminda Hospital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smtClean="0">
                <a:latin typeface="Times New Roman" pitchFamily="18" charset="0"/>
                <a:cs typeface="Times New Roman" pitchFamily="18" charset="0"/>
              </a:rPr>
              <a:t>Ambrolauri Regional Hospital</a:t>
            </a:r>
          </a:p>
        </p:txBody>
      </p:sp>
      <p:pic>
        <p:nvPicPr>
          <p:cNvPr id="33794" name="Picture 2"/>
          <p:cNvPicPr>
            <a:picLocks noGrp="1" noChangeAspect="1" noChangeArrowheads="1"/>
          </p:cNvPicPr>
          <p:nvPr>
            <p:ph idx="1"/>
          </p:nvPr>
        </p:nvPicPr>
        <p:blipFill>
          <a:blip r:embed="rId2"/>
          <a:srcRect/>
          <a:stretch>
            <a:fillRect/>
          </a:stretch>
        </p:blipFill>
        <p:spPr>
          <a:xfrm>
            <a:off x="1554163" y="1600200"/>
            <a:ext cx="6035675" cy="4525963"/>
          </a:xfrm>
        </p:spPr>
      </p:pic>
      <p:pic>
        <p:nvPicPr>
          <p:cNvPr id="33795" name="Picture 3" descr="C:\Users\USER\Desktop\DSC04484.JPG"/>
          <p:cNvPicPr>
            <a:picLocks noChangeAspect="1" noChangeArrowheads="1"/>
          </p:cNvPicPr>
          <p:nvPr/>
        </p:nvPicPr>
        <p:blipFill>
          <a:blip r:embed="rId3"/>
          <a:srcRect/>
          <a:stretch>
            <a:fillRect/>
          </a:stretch>
        </p:blipFill>
        <p:spPr bwMode="auto">
          <a:xfrm>
            <a:off x="609600" y="1295400"/>
            <a:ext cx="80010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1172</TotalTime>
  <Words>851</Words>
  <Application>Microsoft Office PowerPoint</Application>
  <PresentationFormat>On-screen Show (4:3)</PresentationFormat>
  <Paragraphs>222</Paragraphs>
  <Slides>39</Slides>
  <Notes>3</Notes>
  <HiddenSlides>0</HiddenSlides>
  <MMClips>0</MMClips>
  <ScaleCrop>false</ScaleCrop>
  <HeadingPairs>
    <vt:vector size="8" baseType="variant">
      <vt:variant>
        <vt:lpstr>Fonts Used</vt:lpstr>
      </vt:variant>
      <vt:variant>
        <vt:i4>5</vt:i4>
      </vt:variant>
      <vt:variant>
        <vt:lpstr>Design Template</vt:lpstr>
      </vt:variant>
      <vt:variant>
        <vt:i4>1</vt:i4>
      </vt:variant>
      <vt:variant>
        <vt:lpstr>Embedded OLE Servers</vt:lpstr>
      </vt:variant>
      <vt:variant>
        <vt:i4>2</vt:i4>
      </vt:variant>
      <vt:variant>
        <vt:lpstr>Slide Titles</vt:lpstr>
      </vt:variant>
      <vt:variant>
        <vt:i4>39</vt:i4>
      </vt:variant>
    </vt:vector>
  </HeadingPairs>
  <TitlesOfParts>
    <vt:vector size="47" baseType="lpstr">
      <vt:lpstr>Arial</vt:lpstr>
      <vt:lpstr>Calibri</vt:lpstr>
      <vt:lpstr>Times New Roman</vt:lpstr>
      <vt:lpstr>AcadNusx</vt:lpstr>
      <vt:lpstr>LitNusx</vt:lpstr>
      <vt:lpstr>Office Theme</vt:lpstr>
      <vt:lpstr>Image</vt:lpstr>
      <vt:lpstr>Microsoft Excel Worksheet</vt:lpstr>
      <vt:lpstr>   Georgia Health and Social Projects’ Implementation Centre  1 February 2011 </vt:lpstr>
      <vt:lpstr>PROJECTS MANAGED AND IMPLEMENTED BY GHSPIC</vt:lpstr>
      <vt:lpstr>GHSPIC Investment Projects</vt:lpstr>
      <vt:lpstr>Slide 4</vt:lpstr>
      <vt:lpstr>Service Provision: Hospital Sector</vt:lpstr>
      <vt:lpstr>Slide 6</vt:lpstr>
      <vt:lpstr>Slide 7</vt:lpstr>
      <vt:lpstr>Donor Organizations</vt:lpstr>
      <vt:lpstr>Ambrolauri Regional Hospital</vt:lpstr>
      <vt:lpstr>Ambrolauri Regional Hospital</vt:lpstr>
      <vt:lpstr>Ambrolauri Regional Hospital</vt:lpstr>
      <vt:lpstr>Infectious pathology ,aidsand clinical immunology research Centre </vt:lpstr>
      <vt:lpstr>Infectious pathology ,aid and clinical immunology research centre </vt:lpstr>
      <vt:lpstr>Tuberculosis Disease and Control Centre</vt:lpstr>
      <vt:lpstr>Tuberculosis Disease and Control Centre</vt:lpstr>
      <vt:lpstr>G.Zhvania Pediatric Clinic </vt:lpstr>
      <vt:lpstr>G.Zhvania Pediatric Clinic and #2 Maternity Centre (50 bed) </vt:lpstr>
      <vt:lpstr>G.Zhvania  Pediatric Clinic</vt:lpstr>
      <vt:lpstr>G.Zhvania  Pediatry Clinic</vt:lpstr>
      <vt:lpstr>#2 Maternity Home (50 bed)</vt:lpstr>
      <vt:lpstr>Tbilisi Central Hospital</vt:lpstr>
      <vt:lpstr>Tbilisi Central Hospital</vt:lpstr>
      <vt:lpstr> Tbilisi Central Hospital</vt:lpstr>
      <vt:lpstr>Tbilisi Central  Hospital</vt:lpstr>
      <vt:lpstr>Tbilisi Central  Hospital</vt:lpstr>
      <vt:lpstr>Tbilisi Central  Hospital</vt:lpstr>
      <vt:lpstr>State Medical University Hospital</vt:lpstr>
      <vt:lpstr>State Medical University Hospital</vt:lpstr>
      <vt:lpstr>State Medical University Hospital (ICU)</vt:lpstr>
      <vt:lpstr>Service Provision:  Primary Health Care</vt:lpstr>
      <vt:lpstr>Slide 31</vt:lpstr>
      <vt:lpstr>Slide 32</vt:lpstr>
      <vt:lpstr>Slide 33</vt:lpstr>
      <vt:lpstr>Investment in Public Health/Lab Network</vt:lpstr>
      <vt:lpstr>Investment in Human Resources</vt:lpstr>
      <vt:lpstr>FM trainings:  who and how much </vt:lpstr>
      <vt:lpstr>Slide 37</vt:lpstr>
      <vt:lpstr>Slide 38</vt:lpstr>
      <vt:lpstr>Thank You !</vt:lpstr>
    </vt:vector>
  </TitlesOfParts>
  <Company>molhsa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SYSTEM REFORM IN GEORGIA</dc:title>
  <dc:creator>tgiorgadze</dc:creator>
  <cp:lastModifiedBy>KATCHIURI IVANE</cp:lastModifiedBy>
  <cp:revision>178</cp:revision>
  <dcterms:created xsi:type="dcterms:W3CDTF">2010-10-20T07:57:36Z</dcterms:created>
  <dcterms:modified xsi:type="dcterms:W3CDTF">2011-02-01T17:25:44Z</dcterms:modified>
</cp:coreProperties>
</file>