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677897B-DBBA-404E-BB5D-80D07CD8C5B3}" type="datetimeFigureOut">
              <a:rPr lang="en-US"/>
              <a:pPr>
                <a:defRPr/>
              </a:pPr>
              <a:t>2/1/2011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6CB5C9A-3BDB-4764-AAAF-0B3086805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12C33C-9765-4B09-BA1C-6EF2D4A8AA3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9F3FC-DA05-414D-AAC3-F3FF2FCEE148}" type="datetimeFigureOut">
              <a:rPr lang="en-US"/>
              <a:pPr>
                <a:defRPr/>
              </a:pPr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99689-08C6-4A6D-8501-6580E7B45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08724-73C4-46A9-A0C8-45986F2B51E7}" type="datetimeFigureOut">
              <a:rPr lang="en-US"/>
              <a:pPr>
                <a:defRPr/>
              </a:pPr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E0223-7244-4DA9-92B8-3349C0910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EB2A9-B031-47E8-8150-CA65A1DF560B}" type="datetimeFigureOut">
              <a:rPr lang="en-US"/>
              <a:pPr>
                <a:defRPr/>
              </a:pPr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E8B92-37E3-4061-967F-2C010D8BE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6E763-1879-43DE-8395-E9E47BE08ABD}" type="datetimeFigureOut">
              <a:rPr lang="en-US"/>
              <a:pPr>
                <a:defRPr/>
              </a:pPr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C8899-4F54-48BE-85FD-3AB6D49B0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79BA7-A899-4547-A0F9-306718F99A29}" type="datetimeFigureOut">
              <a:rPr lang="en-US"/>
              <a:pPr>
                <a:defRPr/>
              </a:pPr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43764-F442-4103-AF02-52B9630FA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58F8D-D8B0-4062-8E5C-1883A23C4DB4}" type="datetimeFigureOut">
              <a:rPr lang="en-US"/>
              <a:pPr>
                <a:defRPr/>
              </a:pPr>
              <a:t>2/1/2011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3892C-545E-491C-B7C5-62A1130F5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43D40-C62C-4729-B99B-780B0E48EC6A}" type="datetimeFigureOut">
              <a:rPr lang="en-US"/>
              <a:pPr>
                <a:defRPr/>
              </a:pPr>
              <a:t>2/1/2011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03E64-2B81-4477-8234-50731C16E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AE74C-07A1-45C4-B1D5-7495E8FA7178}" type="datetimeFigureOut">
              <a:rPr lang="en-US"/>
              <a:pPr>
                <a:defRPr/>
              </a:pPr>
              <a:t>2/1/2011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627F6-409C-4479-8FB2-54564FB2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3C5EF-C334-4B51-AB3C-A2E019CC3B20}" type="datetimeFigureOut">
              <a:rPr lang="en-US"/>
              <a:pPr>
                <a:defRPr/>
              </a:pPr>
              <a:t>2/1/2011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E18FD-D55B-4188-A62C-B0DBB797D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072A1-ECCC-4ACA-9907-0CFFD1F3A4F2}" type="datetimeFigureOut">
              <a:rPr lang="en-US"/>
              <a:pPr>
                <a:defRPr/>
              </a:pPr>
              <a:t>2/1/2011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482AF-8E44-43CD-9C58-D6B2488F5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F1A03-85E5-47C0-B7CC-C730EC3FE67C}" type="datetimeFigureOut">
              <a:rPr lang="en-US"/>
              <a:pPr>
                <a:defRPr/>
              </a:pPr>
              <a:t>2/1/2011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0B91A-27D4-4B51-9BD1-7579FC4A3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1BBC2D-FE65-4A4D-A9AD-F3E9CE2F9E73}" type="datetimeFigureOut">
              <a:rPr lang="en-US"/>
              <a:pPr>
                <a:defRPr/>
              </a:pPr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742AFB-BF98-4C9C-BE7C-63A9A5A00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04800" y="1143000"/>
            <a:ext cx="5486400" cy="1295400"/>
          </a:xfrm>
          <a:solidFill>
            <a:srgbClr val="4D4D4D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Rostropovich-</a:t>
            </a:r>
            <a:r>
              <a:rPr lang="en-US" sz="40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Vishnevskaya</a:t>
            </a:r>
            <a:r>
              <a:rPr lang="en-US" sz="4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/>
            </a:r>
            <a:br>
              <a:rPr lang="en-US" sz="4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</a:br>
            <a:r>
              <a:rPr lang="en-US" sz="4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 Foundation</a:t>
            </a:r>
          </a:p>
        </p:txBody>
      </p:sp>
      <p:pic>
        <p:nvPicPr>
          <p:cNvPr id="14338" name="Picture 5" descr="C:\Users\kmanty\Desktop\Old Desktop files\RFV trip images\Caucuses May 2007\IMG_36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228600" y="3124200"/>
            <a:ext cx="4343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For the health and future of children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685800"/>
            <a:ext cx="46482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Mission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G Omega" pitchFamily="34" charset="0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4648200" y="2147888"/>
            <a:ext cx="434340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>
                <a:solidFill>
                  <a:srgbClr val="FFFFCC"/>
                </a:solidFill>
                <a:latin typeface="Candara" pitchFamily="34" charset="0"/>
              </a:rPr>
              <a:t>The Rostropovich-Vishnevskaya Foundation (RVF) is a non-political, non-partisan organization whose mission is to improve the health and wellbeing of children in need through selected, sustainable, and transformational public health programs. </a:t>
            </a:r>
            <a:r>
              <a:rPr lang="en-US" sz="2000">
                <a:solidFill>
                  <a:srgbClr val="FFFFCC"/>
                </a:solidFill>
                <a:latin typeface="CG Omega" pitchFamily="34" charset="-18"/>
              </a:rPr>
              <a:t>	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>
              <a:solidFill>
                <a:srgbClr val="FFFFCC"/>
              </a:solidFill>
              <a:latin typeface="CG Omega" pitchFamily="34" charset="-18"/>
            </a:endParaRPr>
          </a:p>
          <a:p>
            <a:pPr algn="ctr" eaLnBrk="0" hangingPunct="0"/>
            <a:endParaRPr lang="en-US" sz="1600">
              <a:latin typeface="CG Omega" pitchFamily="34" charset="-18"/>
            </a:endParaRPr>
          </a:p>
        </p:txBody>
      </p:sp>
      <p:pic>
        <p:nvPicPr>
          <p:cNvPr id="16388" name="Picture 6" descr="Sabirabad refugee school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35052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Modus Operandi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-228600" y="2484438"/>
            <a:ext cx="3200400" cy="4373562"/>
          </a:xfrm>
        </p:spPr>
        <p:txBody>
          <a:bodyPr/>
          <a:lstStyle/>
          <a:p>
            <a:pPr lvl="1" algn="ctr">
              <a:buFontTx/>
              <a:buNone/>
            </a:pPr>
            <a:r>
              <a:rPr lang="en-US" sz="2000" smtClean="0">
                <a:solidFill>
                  <a:schemeClr val="bg1"/>
                </a:solidFill>
                <a:latin typeface="Candara" pitchFamily="34" charset="0"/>
              </a:rPr>
              <a:t>    </a:t>
            </a:r>
            <a:r>
              <a:rPr lang="en-US" sz="1800" smtClean="0">
                <a:solidFill>
                  <a:srgbClr val="FFFFCC"/>
                </a:solidFill>
                <a:latin typeface="Candara" pitchFamily="34" charset="0"/>
              </a:rPr>
              <a:t>Provide highly skilled management teams to bring together all stakeholders – political, public health, scientific, financial – to create an efficient, effective, and successful program with well-defined goals and outcomes.  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chemeClr val="bg1"/>
                </a:solidFill>
                <a:latin typeface="Candara" pitchFamily="34" charset="0"/>
              </a:rPr>
              <a:t> </a:t>
            </a:r>
          </a:p>
        </p:txBody>
      </p:sp>
      <p:pic>
        <p:nvPicPr>
          <p:cNvPr id="17411" name="Picture 4" descr="September 2010 trip (786 of 897).jpg"/>
          <p:cNvPicPr>
            <a:picLocks noChangeAspect="1"/>
          </p:cNvPicPr>
          <p:nvPr/>
        </p:nvPicPr>
        <p:blipFill>
          <a:blip r:embed="rId2"/>
          <a:srcRect l="14999" r="26666"/>
          <a:stretch>
            <a:fillRect/>
          </a:stretch>
        </p:blipFill>
        <p:spPr bwMode="auto">
          <a:xfrm>
            <a:off x="3505200" y="-109538"/>
            <a:ext cx="6096000" cy="696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Where We Work 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25963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Candara" pitchFamily="34" charset="0"/>
              </a:rPr>
              <a:t>Georgia </a:t>
            </a:r>
          </a:p>
          <a:p>
            <a:r>
              <a:rPr lang="en-US" smtClean="0">
                <a:solidFill>
                  <a:schemeClr val="bg1"/>
                </a:solidFill>
                <a:latin typeface="Candara" pitchFamily="34" charset="0"/>
              </a:rPr>
              <a:t>Armenia</a:t>
            </a:r>
          </a:p>
          <a:p>
            <a:r>
              <a:rPr lang="en-US" smtClean="0">
                <a:solidFill>
                  <a:schemeClr val="bg1"/>
                </a:solidFill>
                <a:latin typeface="Candara" pitchFamily="34" charset="0"/>
              </a:rPr>
              <a:t>Azerbaijan</a:t>
            </a:r>
          </a:p>
          <a:p>
            <a:r>
              <a:rPr lang="en-US" smtClean="0">
                <a:solidFill>
                  <a:schemeClr val="bg1"/>
                </a:solidFill>
                <a:latin typeface="Candara" pitchFamily="34" charset="0"/>
              </a:rPr>
              <a:t>Russia</a:t>
            </a:r>
          </a:p>
          <a:p>
            <a:r>
              <a:rPr lang="en-US" smtClean="0">
                <a:solidFill>
                  <a:schemeClr val="bg1"/>
                </a:solidFill>
                <a:latin typeface="Candara" pitchFamily="34" charset="0"/>
              </a:rPr>
              <a:t>Kyrgyzstan</a:t>
            </a:r>
          </a:p>
          <a:p>
            <a:r>
              <a:rPr lang="en-US" smtClean="0">
                <a:solidFill>
                  <a:schemeClr val="bg1"/>
                </a:solidFill>
                <a:latin typeface="Candara" pitchFamily="34" charset="0"/>
              </a:rPr>
              <a:t>Tajikistan</a:t>
            </a:r>
          </a:p>
          <a:p>
            <a:r>
              <a:rPr lang="en-US" smtClean="0">
                <a:solidFill>
                  <a:schemeClr val="bg1"/>
                </a:solidFill>
                <a:latin typeface="Candara" pitchFamily="34" charset="0"/>
              </a:rPr>
              <a:t>West Bank &amp; Gaza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447800"/>
            <a:ext cx="3657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kern="0" dirty="0">
                <a:solidFill>
                  <a:srgbClr val="FFFFCC"/>
                </a:solidFill>
                <a:latin typeface="Candara" pitchFamily="34" charset="0"/>
                <a:cs typeface="+mn-cs"/>
              </a:rPr>
              <a:t>Vaccination</a:t>
            </a:r>
          </a:p>
          <a:p>
            <a:pPr marL="800100" lvl="1" indent="-3429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kern="0" dirty="0" err="1">
                <a:solidFill>
                  <a:schemeClr val="bg1"/>
                </a:solidFill>
                <a:latin typeface="Candara" pitchFamily="34" charset="0"/>
                <a:cs typeface="+mn-cs"/>
              </a:rPr>
              <a:t>Hep</a:t>
            </a:r>
            <a:r>
              <a:rPr lang="en-US" sz="2000" kern="0" dirty="0">
                <a:solidFill>
                  <a:schemeClr val="bg1"/>
                </a:solidFill>
                <a:latin typeface="Candara" pitchFamily="34" charset="0"/>
                <a:cs typeface="+mn-cs"/>
              </a:rPr>
              <a:t> B</a:t>
            </a:r>
          </a:p>
          <a:p>
            <a:pPr marL="800100" lvl="1" indent="-3429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kern="0" dirty="0">
                <a:solidFill>
                  <a:schemeClr val="bg1"/>
                </a:solidFill>
                <a:latin typeface="Candara" pitchFamily="34" charset="0"/>
                <a:cs typeface="+mn-cs"/>
              </a:rPr>
              <a:t>MMR</a:t>
            </a:r>
          </a:p>
          <a:p>
            <a:pPr marL="800100" lvl="1" indent="-3429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kern="0" dirty="0" err="1">
                <a:solidFill>
                  <a:schemeClr val="bg1"/>
                </a:solidFill>
                <a:latin typeface="Candara" pitchFamily="34" charset="0"/>
                <a:cs typeface="+mn-cs"/>
              </a:rPr>
              <a:t>Hib</a:t>
            </a:r>
            <a:endParaRPr lang="en-US" sz="2000" kern="0" dirty="0">
              <a:solidFill>
                <a:schemeClr val="bg1"/>
              </a:solidFill>
              <a:latin typeface="Candara" pitchFamily="34" charset="0"/>
              <a:cs typeface="+mn-cs"/>
            </a:endParaRPr>
          </a:p>
          <a:p>
            <a:pPr marL="800100" lvl="1" indent="-3429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kern="0" dirty="0">
                <a:solidFill>
                  <a:schemeClr val="bg1"/>
                </a:solidFill>
                <a:latin typeface="Candara" pitchFamily="34" charset="0"/>
                <a:cs typeface="+mn-cs"/>
              </a:rPr>
              <a:t>Pneumococcal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kern="0" dirty="0" err="1">
                <a:solidFill>
                  <a:srgbClr val="FFFFCC"/>
                </a:solidFill>
                <a:latin typeface="Candara" pitchFamily="34" charset="0"/>
                <a:cs typeface="+mn-cs"/>
              </a:rPr>
              <a:t>Deworming</a:t>
            </a:r>
            <a:endParaRPr lang="en-US" sz="2000" kern="0" dirty="0">
              <a:solidFill>
                <a:srgbClr val="FFFFCC"/>
              </a:solidFill>
              <a:latin typeface="Candara" pitchFamily="34" charset="0"/>
              <a:cs typeface="+mn-cs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kern="0" dirty="0">
                <a:solidFill>
                  <a:srgbClr val="FFFFCC"/>
                </a:solidFill>
                <a:latin typeface="Candara" pitchFamily="34" charset="0"/>
                <a:cs typeface="+mn-cs"/>
              </a:rPr>
              <a:t>Screening &amp;  Prevention</a:t>
            </a:r>
          </a:p>
          <a:p>
            <a:pPr marL="800100" lvl="1" indent="-3429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kern="0" dirty="0">
                <a:solidFill>
                  <a:schemeClr val="bg1"/>
                </a:solidFill>
                <a:latin typeface="Candara" pitchFamily="34" charset="0"/>
                <a:cs typeface="+mn-cs"/>
              </a:rPr>
              <a:t>HIV</a:t>
            </a:r>
          </a:p>
          <a:p>
            <a:pPr marL="800100" lvl="1" indent="-3429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kern="0" dirty="0" err="1">
                <a:solidFill>
                  <a:schemeClr val="bg1"/>
                </a:solidFill>
                <a:latin typeface="Candara" pitchFamily="34" charset="0"/>
                <a:cs typeface="+mn-cs"/>
              </a:rPr>
              <a:t>Hep</a:t>
            </a:r>
            <a:r>
              <a:rPr lang="en-US" sz="2000" kern="0" dirty="0">
                <a:solidFill>
                  <a:schemeClr val="bg1"/>
                </a:solidFill>
                <a:latin typeface="Candara" pitchFamily="34" charset="0"/>
                <a:cs typeface="+mn-cs"/>
              </a:rPr>
              <a:t> B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kern="0" dirty="0">
                <a:solidFill>
                  <a:srgbClr val="FFFFCC"/>
                </a:solidFill>
                <a:latin typeface="Candara" pitchFamily="34" charset="0"/>
                <a:cs typeface="+mn-cs"/>
              </a:rPr>
              <a:t>Epidemiological Research</a:t>
            </a:r>
          </a:p>
          <a:p>
            <a:pPr marL="800100" lvl="1" indent="-3429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kern="0" dirty="0" err="1">
                <a:solidFill>
                  <a:schemeClr val="bg1"/>
                </a:solidFill>
                <a:latin typeface="Candara" pitchFamily="34" charset="0"/>
                <a:cs typeface="+mn-cs"/>
              </a:rPr>
              <a:t>Hib</a:t>
            </a:r>
            <a:endParaRPr lang="en-US" sz="2000" kern="0" dirty="0">
              <a:solidFill>
                <a:schemeClr val="bg1"/>
              </a:solidFill>
              <a:latin typeface="Candara" pitchFamily="34" charset="0"/>
              <a:cs typeface="+mn-cs"/>
            </a:endParaRPr>
          </a:p>
          <a:p>
            <a:pPr marL="800100" lvl="1" indent="-3429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kern="0" dirty="0">
                <a:solidFill>
                  <a:schemeClr val="bg1"/>
                </a:solidFill>
                <a:latin typeface="Candara" pitchFamily="34" charset="0"/>
                <a:cs typeface="+mn-cs"/>
              </a:rPr>
              <a:t>Pneumococcal</a:t>
            </a:r>
          </a:p>
          <a:p>
            <a:pPr marL="800100" lvl="1" indent="-3429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kern="0" dirty="0" err="1">
                <a:solidFill>
                  <a:schemeClr val="bg1"/>
                </a:solidFill>
                <a:latin typeface="Candara" pitchFamily="34" charset="0"/>
                <a:cs typeface="+mn-cs"/>
              </a:rPr>
              <a:t>Helminith</a:t>
            </a:r>
            <a:r>
              <a:rPr lang="en-US" sz="2000" kern="0" dirty="0">
                <a:solidFill>
                  <a:schemeClr val="bg1"/>
                </a:solidFill>
                <a:latin typeface="Candara" pitchFamily="34" charset="0"/>
                <a:cs typeface="+mn-cs"/>
              </a:rPr>
              <a:t> Infection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en-US" sz="2800" kern="0" dirty="0">
              <a:solidFill>
                <a:schemeClr val="bg1"/>
              </a:solidFill>
              <a:latin typeface="Candara" pitchFamily="34" charset="0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676400" y="762000"/>
            <a:ext cx="502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  <a:ea typeface="+mj-ea"/>
                <a:cs typeface="+mj-cs"/>
              </a:rPr>
              <a:t>Programs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  <a:ea typeface="+mj-ea"/>
                <a:cs typeface="+mj-cs"/>
              </a:rPr>
              <a:t/>
            </a:r>
            <a:br>
              <a:rPr lang="en-US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  <a:ea typeface="+mj-ea"/>
                <a:cs typeface="+mj-cs"/>
              </a:rPr>
            </a:br>
            <a:r>
              <a:rPr lang="en-US" sz="4400" kern="0" dirty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/>
            </a:r>
            <a:br>
              <a:rPr lang="en-US" sz="4400" kern="0" dirty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</a:br>
            <a:endParaRPr lang="en-US" sz="3600" b="1" kern="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+mj-ea"/>
              <a:cs typeface="+mj-cs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828800"/>
            <a:ext cx="37179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457200"/>
            <a:ext cx="5334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Georgia</a:t>
            </a:r>
            <a:b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</a:br>
            <a:r>
              <a:rPr lang="en-US" sz="3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Current Programs </a:t>
            </a:r>
            <a:r>
              <a:rPr lang="en-US" sz="2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G Omega" pitchFamily="34" charset="0"/>
              </a:rPr>
              <a:t/>
            </a:r>
            <a:br>
              <a:rPr lang="en-US" sz="2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G Omega" pitchFamily="34" charset="0"/>
              </a:rPr>
            </a:br>
            <a:endParaRPr lang="en-US" sz="2400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G Omega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981200"/>
            <a:ext cx="4724400" cy="4267200"/>
          </a:xfrm>
        </p:spPr>
        <p:txBody>
          <a:bodyPr anchor="ctr">
            <a:normAutofit/>
          </a:bodyPr>
          <a:lstStyle/>
          <a:p>
            <a:r>
              <a:rPr 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HIV/Hep B Screening and Prevention of Transmission from Mother to Child</a:t>
            </a:r>
          </a:p>
          <a:p>
            <a:endParaRPr lang="en-US" sz="10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  <a:p>
            <a:r>
              <a:rPr 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Hep B Vaccination of Health Care Workers,  Medical Students &amp; Adolescents</a:t>
            </a:r>
          </a:p>
          <a:p>
            <a:endParaRPr lang="en-US" sz="2000" smtClean="0">
              <a:solidFill>
                <a:schemeClr val="bg1"/>
              </a:solidFill>
              <a:latin typeface="CG Omega" pitchFamily="34" charset="-18"/>
            </a:endParaRPr>
          </a:p>
          <a:p>
            <a:endParaRPr lang="en-US" sz="2000" smtClean="0">
              <a:solidFill>
                <a:schemeClr val="bg1"/>
              </a:solidFill>
              <a:latin typeface="CG Omega" pitchFamily="34" charset="-18"/>
            </a:endParaRPr>
          </a:p>
          <a:p>
            <a:pPr>
              <a:buFontTx/>
              <a:buNone/>
            </a:pPr>
            <a:endParaRPr lang="en-US" sz="2000" b="1" smtClean="0">
              <a:solidFill>
                <a:srgbClr val="FFFFCC"/>
              </a:solidFill>
              <a:latin typeface="CG Omega" pitchFamily="34" charset="-18"/>
            </a:endParaRPr>
          </a:p>
          <a:p>
            <a:pPr>
              <a:buFontTx/>
              <a:buNone/>
            </a:pPr>
            <a:endParaRPr lang="en-US" sz="2000" b="1" smtClean="0">
              <a:solidFill>
                <a:srgbClr val="FFFFCC"/>
              </a:solidFill>
              <a:latin typeface="CG Omega" pitchFamily="34" charset="-18"/>
            </a:endParaRPr>
          </a:p>
        </p:txBody>
      </p:sp>
      <p:pic>
        <p:nvPicPr>
          <p:cNvPr id="20483" name="Picture 4" descr="IMG_3630"/>
          <p:cNvPicPr>
            <a:picLocks noChangeAspect="1" noChangeArrowheads="1"/>
          </p:cNvPicPr>
          <p:nvPr/>
        </p:nvPicPr>
        <p:blipFill>
          <a:blip r:embed="rId2">
            <a:lum bright="12000" contrast="6000"/>
          </a:blip>
          <a:srcRect t="10892" r="20634"/>
          <a:stretch>
            <a:fillRect/>
          </a:stretch>
        </p:blipFill>
        <p:spPr bwMode="auto">
          <a:xfrm>
            <a:off x="0" y="0"/>
            <a:ext cx="381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GEORGIA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Completed Programs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4525963"/>
          </a:xfrm>
        </p:spPr>
        <p:txBody>
          <a:bodyPr/>
          <a:lstStyle/>
          <a:p>
            <a:r>
              <a:rPr lang="en-US" sz="2400" smtClean="0">
                <a:solidFill>
                  <a:schemeClr val="bg1"/>
                </a:solidFill>
                <a:latin typeface="Candara" pitchFamily="34" charset="0"/>
              </a:rPr>
              <a:t>Eliminating Measles &amp; Preventing Congenital Rubella Syndrome</a:t>
            </a:r>
          </a:p>
          <a:p>
            <a:pPr lvl="1"/>
            <a:r>
              <a:rPr lang="en-US" sz="2000" smtClean="0">
                <a:solidFill>
                  <a:schemeClr val="bg1"/>
                </a:solidFill>
                <a:latin typeface="Candara" pitchFamily="34" charset="0"/>
              </a:rPr>
              <a:t>Introduction of MMR vaccine</a:t>
            </a:r>
          </a:p>
          <a:p>
            <a:pPr lvl="1"/>
            <a:r>
              <a:rPr lang="en-US" sz="2000" smtClean="0">
                <a:solidFill>
                  <a:schemeClr val="bg1"/>
                </a:solidFill>
                <a:latin typeface="Candara" pitchFamily="34" charset="0"/>
              </a:rPr>
              <a:t>Mass MR campaign (SIA)</a:t>
            </a:r>
          </a:p>
          <a:p>
            <a:r>
              <a:rPr lang="en-US" sz="2400" smtClean="0">
                <a:solidFill>
                  <a:schemeClr val="bg1"/>
                </a:solidFill>
                <a:latin typeface="Candara" pitchFamily="34" charset="0"/>
              </a:rPr>
              <a:t>Protecting newborns from hypothyroidism</a:t>
            </a:r>
          </a:p>
          <a:p>
            <a:pPr lvl="1"/>
            <a:r>
              <a:rPr lang="en-US" sz="2000" smtClean="0">
                <a:solidFill>
                  <a:schemeClr val="bg1"/>
                </a:solidFill>
                <a:latin typeface="Candara" pitchFamily="34" charset="0"/>
              </a:rPr>
              <a:t>Nationwide TSH screening</a:t>
            </a:r>
          </a:p>
          <a:p>
            <a:pPr lvl="1"/>
            <a:r>
              <a:rPr lang="en-US" sz="2000" smtClean="0">
                <a:solidFill>
                  <a:schemeClr val="bg1"/>
                </a:solidFill>
                <a:latin typeface="Candara" pitchFamily="34" charset="0"/>
              </a:rPr>
              <a:t>Timely notification of TSH results for intervention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Copperplate Gothic Light" pitchFamily="34" charset="0"/>
              </a:rPr>
              <a:t/>
            </a:r>
            <a:br>
              <a:rPr lang="en-US" dirty="0" smtClean="0">
                <a:latin typeface="Copperplate Gothic Light" pitchFamily="34" charset="0"/>
              </a:rPr>
            </a:br>
            <a:endParaRPr lang="en-US" sz="3600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525963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Candara" pitchFamily="34" charset="0"/>
              </a:rPr>
              <a:t>PMTCT of HIV</a:t>
            </a:r>
          </a:p>
          <a:p>
            <a:pPr lvl="1"/>
            <a:r>
              <a:rPr lang="en-US" smtClean="0">
                <a:solidFill>
                  <a:schemeClr val="bg1"/>
                </a:solidFill>
                <a:latin typeface="Candara" pitchFamily="34" charset="0"/>
              </a:rPr>
              <a:t>All pregnant women screened 2007-10</a:t>
            </a:r>
          </a:p>
          <a:p>
            <a:pPr lvl="1"/>
            <a:r>
              <a:rPr lang="en-US" smtClean="0">
                <a:solidFill>
                  <a:schemeClr val="bg1"/>
                </a:solidFill>
                <a:latin typeface="Candara" pitchFamily="34" charset="0"/>
              </a:rPr>
              <a:t>ART for all HIV+ women 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  <a:latin typeface="Candara" pitchFamily="34" charset="0"/>
              </a:rPr>
              <a:t>    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  <a:latin typeface="Candara" pitchFamily="34" charset="0"/>
              </a:rPr>
              <a:t>    All of these programs initiated by the Foundation are now being sustained entirely by the Georgian government  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  <a:ea typeface="+mj-ea"/>
                <a:cs typeface="+mj-cs"/>
              </a:rPr>
              <a:t>GEORGIA</a:t>
            </a:r>
            <a:r>
              <a:rPr lang="en-US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Completed Programs</a:t>
            </a:r>
            <a:endParaRPr lang="en-US" sz="3600" b="1" kern="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190</Words>
  <Application>Microsoft Office PowerPoint</Application>
  <PresentationFormat>On-screen Show (4:3)</PresentationFormat>
  <Paragraphs>52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Arial</vt:lpstr>
      <vt:lpstr>Copperplate Gothic Light</vt:lpstr>
      <vt:lpstr>Candara</vt:lpstr>
      <vt:lpstr>CG Omega</vt:lpstr>
      <vt:lpstr>Office Theme</vt:lpstr>
      <vt:lpstr>Rostropovich-Vishnevskaya  Foundation</vt:lpstr>
      <vt:lpstr>Mission</vt:lpstr>
      <vt:lpstr>Modus Operandi</vt:lpstr>
      <vt:lpstr>Where We Work </vt:lpstr>
      <vt:lpstr>Slide 5</vt:lpstr>
      <vt:lpstr>Georgia  Current Programs  </vt:lpstr>
      <vt:lpstr>GEORGIA Completed Programs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Rostropovich-Vishnevskaya  Foundation</dc:title>
  <dc:creator>Kiija Manty</dc:creator>
  <cp:lastModifiedBy>KManty</cp:lastModifiedBy>
  <cp:revision>4</cp:revision>
  <dcterms:created xsi:type="dcterms:W3CDTF">2011-01-31T22:05:04Z</dcterms:created>
  <dcterms:modified xsi:type="dcterms:W3CDTF">2011-02-01T20:17:55Z</dcterms:modified>
</cp:coreProperties>
</file>